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5" r:id="rId1"/>
  </p:sldMasterIdLst>
  <p:notesMasterIdLst>
    <p:notesMasterId r:id="rId26"/>
  </p:notesMasterIdLst>
  <p:handoutMasterIdLst>
    <p:handoutMasterId r:id="rId27"/>
  </p:handoutMasterIdLst>
  <p:sldIdLst>
    <p:sldId id="256" r:id="rId2"/>
    <p:sldId id="299" r:id="rId3"/>
    <p:sldId id="257" r:id="rId4"/>
    <p:sldId id="259" r:id="rId5"/>
    <p:sldId id="262" r:id="rId6"/>
    <p:sldId id="263" r:id="rId7"/>
    <p:sldId id="303" r:id="rId8"/>
    <p:sldId id="264" r:id="rId9"/>
    <p:sldId id="277" r:id="rId10"/>
    <p:sldId id="286" r:id="rId11"/>
    <p:sldId id="268" r:id="rId12"/>
    <p:sldId id="306" r:id="rId13"/>
    <p:sldId id="288" r:id="rId14"/>
    <p:sldId id="285" r:id="rId15"/>
    <p:sldId id="296" r:id="rId16"/>
    <p:sldId id="284" r:id="rId17"/>
    <p:sldId id="304" r:id="rId18"/>
    <p:sldId id="305" r:id="rId19"/>
    <p:sldId id="280" r:id="rId20"/>
    <p:sldId id="307" r:id="rId21"/>
    <p:sldId id="281" r:id="rId22"/>
    <p:sldId id="298" r:id="rId23"/>
    <p:sldId id="272" r:id="rId24"/>
    <p:sldId id="283" r:id="rId2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36D596B-AA5B-452B-9F8E-9A244A084FD7}">
          <p14:sldIdLst>
            <p14:sldId id="256"/>
            <p14:sldId id="299"/>
            <p14:sldId id="257"/>
          </p14:sldIdLst>
        </p14:section>
        <p14:section name="Untitled Section" id="{872BF71C-4622-40E4-A085-811C922C2590}">
          <p14:sldIdLst>
            <p14:sldId id="259"/>
            <p14:sldId id="262"/>
            <p14:sldId id="263"/>
            <p14:sldId id="303"/>
            <p14:sldId id="264"/>
            <p14:sldId id="277"/>
            <p14:sldId id="286"/>
            <p14:sldId id="268"/>
            <p14:sldId id="306"/>
            <p14:sldId id="288"/>
            <p14:sldId id="285"/>
            <p14:sldId id="296"/>
            <p14:sldId id="284"/>
          </p14:sldIdLst>
        </p14:section>
        <p14:section name="Untitled Section" id="{7D0F52B1-9ADB-4CA7-8C83-C2E090FF0559}">
          <p14:sldIdLst>
            <p14:sldId id="304"/>
            <p14:sldId id="305"/>
            <p14:sldId id="280"/>
            <p14:sldId id="307"/>
            <p14:sldId id="281"/>
            <p14:sldId id="298"/>
            <p14:sldId id="272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FF66"/>
    <a:srgbClr val="FFFFCC"/>
    <a:srgbClr val="CCCCFF"/>
    <a:srgbClr val="FF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5" autoAdjust="0"/>
    <p:restoredTop sz="94737" autoAdjust="0"/>
  </p:normalViewPr>
  <p:slideViewPr>
    <p:cSldViewPr>
      <p:cViewPr varScale="1">
        <p:scale>
          <a:sx n="108" d="100"/>
          <a:sy n="108" d="100"/>
        </p:scale>
        <p:origin x="175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1776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 b="0"/>
            </a:lvl1pPr>
          </a:lstStyle>
          <a:p>
            <a:pPr>
              <a:defRPr/>
            </a:pPr>
            <a:fld id="{7C3AFC64-837C-48BA-811A-F994B21FFC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18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355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355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pPr>
              <a:defRPr/>
            </a:pPr>
            <a:fld id="{9AADE9C0-2D3C-42CA-BCA4-3D787D26B955}" type="datetimeFigureOut">
              <a:rPr lang="en-US"/>
              <a:pPr>
                <a:defRPr/>
              </a:pPr>
              <a:t>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1475"/>
          </a:xfrm>
          <a:prstGeom prst="rect">
            <a:avLst/>
          </a:prstGeom>
        </p:spPr>
        <p:txBody>
          <a:bodyPr vert="horz" lIns="88139" tIns="44070" rIns="88139" bIns="4407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1263"/>
            <a:ext cx="3038475" cy="46355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31263"/>
            <a:ext cx="3038475" cy="46355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pPr>
              <a:defRPr/>
            </a:pPr>
            <a:fld id="{6F6075EF-8CAF-4275-9143-520512125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3517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32E610-6B6B-4CEC-AE35-B089E5672FD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97F169-15DB-4357-BFAC-57EE8C2B72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9546A-3E43-4E91-B6E6-4B2ADF4C53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96CEA-0F7C-4956-9C84-C8FDED9F3E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31BBF9-C626-4A97-B2AA-B29A55F2DD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C2B6E-A5C3-45A9-97C9-1E01F05BDA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429F2-2216-4F93-9576-3611E94A10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5D4AB-1ECB-4756-8FC7-455FD735BD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4E098E-6926-4DAA-9117-D34EF6FCB5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C24111-6410-4275-97FE-CB82076634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6716D-6242-4D93-BBBD-85C67F7533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D8F8CB-F623-4DB4-AFED-37418BCC00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796AE64-D337-421C-9BBD-110DAAFA2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6" r:id="rId1"/>
    <p:sldLayoutId id="2147484047" r:id="rId2"/>
    <p:sldLayoutId id="2147484048" r:id="rId3"/>
    <p:sldLayoutId id="2147484049" r:id="rId4"/>
    <p:sldLayoutId id="2147484050" r:id="rId5"/>
    <p:sldLayoutId id="2147484051" r:id="rId6"/>
    <p:sldLayoutId id="2147484052" r:id="rId7"/>
    <p:sldLayoutId id="2147484053" r:id="rId8"/>
    <p:sldLayoutId id="2147484054" r:id="rId9"/>
    <p:sldLayoutId id="2147484055" r:id="rId10"/>
    <p:sldLayoutId id="2147484056" r:id="rId11"/>
  </p:sldLayoutIdLst>
  <p:transition spd="slow">
    <p:cover/>
  </p:transition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ntransfer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ccaps.umn.edu/post-secondary-enrollment-options-pseo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el.McMahon@ahschools.us" TargetMode="External"/><Relationship Id="rId2" Type="http://schemas.openxmlformats.org/officeDocument/2006/relationships/hyperlink" Target="mailto:Kari.Schell@ahschools.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KimR.Nelson@ahschools.us" TargetMode="External"/><Relationship Id="rId5" Type="http://schemas.openxmlformats.org/officeDocument/2006/relationships/hyperlink" Target="mailto:Katie.Bruck@ahschools.us" TargetMode="External"/><Relationship Id="rId4" Type="http://schemas.openxmlformats.org/officeDocument/2006/relationships/hyperlink" Target="mailto:Renee.Johnson@ahschools.u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016" y="914400"/>
            <a:ext cx="9144000" cy="1752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Post-Secondary </a:t>
            </a:r>
            <a:b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Enrollment Options</a:t>
            </a:r>
            <a:b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(PSEO)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0E86D7D-3C90-45B7-A9E5-626FEBBD01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800" y="2895600"/>
            <a:ext cx="4470400" cy="3352800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/>
          <a:lstStyle/>
          <a:p>
            <a:r>
              <a:rPr lang="en-US" dirty="0"/>
              <a:t>Anoka HS Regular Day Schedule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sz="2400" b="0" dirty="0">
                <a:cs typeface="Arial" pitchFamily="34" charset="0"/>
              </a:rPr>
              <a:t>Period 1		7:40-8:47</a:t>
            </a:r>
          </a:p>
          <a:p>
            <a:r>
              <a:rPr lang="en-US" sz="2400" b="0" dirty="0">
                <a:cs typeface="Arial" pitchFamily="34" charset="0"/>
              </a:rPr>
              <a:t>Period 2		8:54-10:01</a:t>
            </a:r>
          </a:p>
          <a:p>
            <a:r>
              <a:rPr lang="en-US" sz="2400" b="0" dirty="0">
                <a:cs typeface="Arial" pitchFamily="34" charset="0"/>
              </a:rPr>
              <a:t>Period 3		10:08-11:15</a:t>
            </a:r>
          </a:p>
          <a:p>
            <a:r>
              <a:rPr lang="en-US" sz="2400" b="0" dirty="0">
                <a:cs typeface="Arial" pitchFamily="34" charset="0"/>
              </a:rPr>
              <a:t>Period 4		11:22-1:06 (30-min lunch)</a:t>
            </a:r>
          </a:p>
          <a:p>
            <a:r>
              <a:rPr lang="en-US" sz="2400" b="0" dirty="0">
                <a:cs typeface="Arial" pitchFamily="34" charset="0"/>
              </a:rPr>
              <a:t>Period 5		1:13-2:20</a:t>
            </a:r>
          </a:p>
          <a:p>
            <a:pPr>
              <a:buFontTx/>
              <a:buNone/>
            </a:pPr>
            <a:endParaRPr lang="en-US" sz="2400" b="0" dirty="0">
              <a:cs typeface="Arial" pitchFamily="34" charset="0"/>
            </a:endParaRPr>
          </a:p>
          <a:p>
            <a:pPr>
              <a:buFontTx/>
              <a:buNone/>
            </a:pPr>
            <a:r>
              <a:rPr lang="en-US" sz="2400" b="1" dirty="0">
                <a:cs typeface="Arial" pitchFamily="34" charset="0"/>
              </a:rPr>
              <a:t>NOTE: Tornado Time affects Wednesday schedule and Advisory affects Thursday schedule</a:t>
            </a:r>
          </a:p>
          <a:p>
            <a:pPr>
              <a:buFontTx/>
              <a:buNone/>
            </a:pPr>
            <a:endParaRPr lang="en-US" sz="2400" dirty="0">
              <a:cs typeface="Arial" pitchFamily="34" charset="0"/>
            </a:endParaRPr>
          </a:p>
          <a:p>
            <a:pPr>
              <a:buFontTx/>
              <a:buNone/>
            </a:pPr>
            <a:r>
              <a:rPr lang="en-US" sz="2400" b="0" u="sng" dirty="0">
                <a:cs typeface="Arial" pitchFamily="34" charset="0"/>
              </a:rPr>
              <a:t>Examples for part-time PSEO:</a:t>
            </a:r>
          </a:p>
          <a:p>
            <a:r>
              <a:rPr lang="en-US" sz="2400" b="0" dirty="0">
                <a:cs typeface="Arial" pitchFamily="34" charset="0"/>
              </a:rPr>
              <a:t>Attending AHS for periods 1 – 2 means college class cannot </a:t>
            </a:r>
            <a:r>
              <a:rPr lang="en-US" sz="2400" b="0" i="1" u="sng" dirty="0">
                <a:cs typeface="Arial" pitchFamily="34" charset="0"/>
              </a:rPr>
              <a:t>start </a:t>
            </a:r>
            <a:r>
              <a:rPr lang="en-US" sz="2400" b="0" dirty="0">
                <a:cs typeface="Arial" pitchFamily="34" charset="0"/>
              </a:rPr>
              <a:t>until 11:00 am.</a:t>
            </a:r>
          </a:p>
          <a:p>
            <a:r>
              <a:rPr lang="en-US" sz="2400" b="0" dirty="0">
                <a:cs typeface="Arial" pitchFamily="34" charset="0"/>
              </a:rPr>
              <a:t>Attending AHS for periods 4 – 5 means college class must </a:t>
            </a:r>
            <a:r>
              <a:rPr lang="en-US" sz="2400" b="0" i="1" u="sng" dirty="0">
                <a:cs typeface="Arial" pitchFamily="34" charset="0"/>
              </a:rPr>
              <a:t>end</a:t>
            </a:r>
            <a:r>
              <a:rPr lang="en-US" sz="2400" b="0" dirty="0">
                <a:cs typeface="Arial" pitchFamily="34" charset="0"/>
              </a:rPr>
              <a:t> by 11:00 am (earlier preferred - consider winter!)</a:t>
            </a:r>
          </a:p>
        </p:txBody>
      </p:sp>
    </p:spTree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Transferring College Credits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828800"/>
            <a:ext cx="77724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b="1" dirty="0">
                <a:cs typeface="Arial" pitchFamily="34" charset="0"/>
              </a:rPr>
              <a:t>Minnesota Transfer Curriculum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b="0" dirty="0">
                <a:cs typeface="Arial" pitchFamily="34" charset="0"/>
              </a:rPr>
              <a:t>40-credit package of general education courses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b="0" dirty="0">
                <a:cs typeface="Arial" pitchFamily="34" charset="0"/>
              </a:rPr>
              <a:t>Accepted by all </a:t>
            </a:r>
            <a:r>
              <a:rPr lang="en-US" sz="2600" b="0" dirty="0" err="1">
                <a:cs typeface="Arial" pitchFamily="34" charset="0"/>
              </a:rPr>
              <a:t>MnSCU</a:t>
            </a:r>
            <a:r>
              <a:rPr lang="en-US" sz="2600" b="0" dirty="0">
                <a:cs typeface="Arial" pitchFamily="34" charset="0"/>
              </a:rPr>
              <a:t> and University of Minnesota, also by some private schools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b="0" dirty="0">
                <a:cs typeface="Arial" pitchFamily="34" charset="0"/>
              </a:rPr>
              <a:t>Access more information through Academic Advisor at the college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600" b="0" dirty="0"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600" b="0" dirty="0">
                <a:cs typeface="Arial" pitchFamily="34" charset="0"/>
              </a:rPr>
              <a:t>For more Info: </a:t>
            </a:r>
            <a:r>
              <a:rPr lang="en-US" sz="2600" b="0" dirty="0">
                <a:cs typeface="Arial" pitchFamily="34" charset="0"/>
                <a:hlinkClick r:id="rId2"/>
              </a:rPr>
              <a:t>www.mntransfer.org</a:t>
            </a:r>
            <a:r>
              <a:rPr lang="en-US" sz="2600" b="0" dirty="0">
                <a:cs typeface="Arial" pitchFamily="34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2000" b="0" dirty="0">
              <a:solidFill>
                <a:srgbClr val="000000"/>
              </a:solidFill>
              <a:latin typeface="Berlin Sans FB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E0B28-26E2-4C21-849D-8DD4FEFB3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College Transfer 101 Presentation</a:t>
            </a:r>
            <a:br>
              <a:rPr lang="en-US" dirty="0"/>
            </a:br>
            <a:r>
              <a:rPr lang="en-US" sz="3200" dirty="0"/>
              <a:t>Will my credits transfer?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ACC56-7F3E-46DA-B469-75D7DE38B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76400"/>
            <a:ext cx="76200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When: 	Thursday, Feb 13</a:t>
            </a:r>
            <a:r>
              <a:rPr lang="en-US" baseline="30000" dirty="0"/>
              <a:t>th</a:t>
            </a:r>
            <a:r>
              <a:rPr lang="en-US" dirty="0"/>
              <a:t> from 7:00-8:30pm in the 			auditorium at Anoka High School</a:t>
            </a:r>
          </a:p>
          <a:p>
            <a:r>
              <a:rPr lang="en-US" dirty="0"/>
              <a:t>Come hear from a panel of 2-year and 4-year public and private college representatives to speak about their transfer process.</a:t>
            </a:r>
          </a:p>
          <a:p>
            <a:r>
              <a:rPr lang="en-US" dirty="0"/>
              <a:t>Please RSVP online on the Anoka High School website under the Support tab: Career Center</a:t>
            </a:r>
          </a:p>
          <a:p>
            <a:r>
              <a:rPr lang="en-US" dirty="0"/>
              <a:t>Colleges attending</a:t>
            </a:r>
          </a:p>
          <a:p>
            <a:pPr lvl="1"/>
            <a:r>
              <a:rPr lang="en-US" dirty="0"/>
              <a:t>Anoka-Ramsey Community College</a:t>
            </a:r>
          </a:p>
          <a:p>
            <a:pPr lvl="1"/>
            <a:r>
              <a:rPr lang="en-US" dirty="0"/>
              <a:t>Anoka Technical College</a:t>
            </a:r>
          </a:p>
          <a:p>
            <a:pPr lvl="1"/>
            <a:r>
              <a:rPr lang="en-US" dirty="0"/>
              <a:t>University of MN Twin Cities</a:t>
            </a:r>
          </a:p>
          <a:p>
            <a:pPr lvl="1"/>
            <a:r>
              <a:rPr lang="en-US" dirty="0"/>
              <a:t>University of St. Thomas</a:t>
            </a:r>
          </a:p>
          <a:p>
            <a:pPr lvl="1"/>
            <a:r>
              <a:rPr lang="en-US" dirty="0"/>
              <a:t>St. Catherine University</a:t>
            </a:r>
          </a:p>
          <a:p>
            <a:pPr lvl="1"/>
            <a:r>
              <a:rPr lang="en-US" dirty="0"/>
              <a:t>St. Cloud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1463037229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Transferring Credits to the U of M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8305800" cy="5715000"/>
          </a:xfrm>
        </p:spPr>
        <p:txBody>
          <a:bodyPr>
            <a:noAutofit/>
          </a:bodyPr>
          <a:lstStyle/>
          <a:p>
            <a:r>
              <a:rPr lang="en-US" sz="2000" b="0" dirty="0">
                <a:cs typeface="Arial" pitchFamily="34" charset="0"/>
              </a:rPr>
              <a:t>University of Minnesota’s </a:t>
            </a:r>
            <a:r>
              <a:rPr lang="en-US" sz="2000" b="0" dirty="0" err="1">
                <a:cs typeface="Arial" pitchFamily="34" charset="0"/>
              </a:rPr>
              <a:t>MnCAP</a:t>
            </a:r>
            <a:r>
              <a:rPr lang="en-US" sz="2000" b="0" dirty="0">
                <a:cs typeface="Arial" pitchFamily="34" charset="0"/>
              </a:rPr>
              <a:t> program</a:t>
            </a:r>
          </a:p>
          <a:p>
            <a:pPr lvl="1"/>
            <a:r>
              <a:rPr lang="en-US" b="0" dirty="0" err="1">
                <a:cs typeface="Arial" pitchFamily="34" charset="0"/>
              </a:rPr>
              <a:t>MnCAP</a:t>
            </a:r>
            <a:r>
              <a:rPr lang="en-US" b="0" dirty="0">
                <a:cs typeface="Arial" pitchFamily="34" charset="0"/>
              </a:rPr>
              <a:t> is a cooperative admissions program with Twin Cities metro area Community Colleges.  See the U of M website for more details.</a:t>
            </a:r>
          </a:p>
          <a:p>
            <a:pPr lvl="1"/>
            <a:endParaRPr lang="en-US" b="0" dirty="0">
              <a:cs typeface="Arial" pitchFamily="34" charset="0"/>
            </a:endParaRPr>
          </a:p>
          <a:p>
            <a:r>
              <a:rPr lang="en-US" sz="2000" b="0" dirty="0">
                <a:cs typeface="Arial" pitchFamily="34" charset="0"/>
              </a:rPr>
              <a:t>Participating U of M colleges include:</a:t>
            </a:r>
          </a:p>
          <a:p>
            <a:pPr lvl="1"/>
            <a:r>
              <a:rPr lang="en-US" b="0" dirty="0">
                <a:cs typeface="Arial" pitchFamily="34" charset="0"/>
              </a:rPr>
              <a:t>College of Biological Sciences (CBS)</a:t>
            </a:r>
          </a:p>
          <a:p>
            <a:pPr lvl="1"/>
            <a:r>
              <a:rPr lang="en-US" b="0" dirty="0">
                <a:cs typeface="Arial" pitchFamily="34" charset="0"/>
              </a:rPr>
              <a:t>College of Design (CD—Housing Studies and Environmental design only)</a:t>
            </a:r>
          </a:p>
          <a:p>
            <a:pPr lvl="1"/>
            <a:r>
              <a:rPr lang="en-US" b="0" dirty="0">
                <a:cs typeface="Arial" pitchFamily="34" charset="0"/>
              </a:rPr>
              <a:t>College of Education &amp; Human Development (CHED-Family social science and Youth Studies only)</a:t>
            </a:r>
          </a:p>
          <a:p>
            <a:pPr lvl="1"/>
            <a:r>
              <a:rPr lang="en-US" b="0" dirty="0">
                <a:cs typeface="Arial" pitchFamily="34" charset="0"/>
              </a:rPr>
              <a:t>College of Food, Agri. &amp; Natural Resource Sciences (CFANS)</a:t>
            </a:r>
          </a:p>
          <a:p>
            <a:pPr lvl="1"/>
            <a:r>
              <a:rPr lang="en-US" b="0" dirty="0">
                <a:cs typeface="Arial" pitchFamily="34" charset="0"/>
              </a:rPr>
              <a:t>College of Liberal Arts (CLA) &amp; College of Science and Engineering (CSE)</a:t>
            </a:r>
          </a:p>
        </p:txBody>
      </p:sp>
    </p:spTree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PSEO at the U of M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04800" y="1417638"/>
            <a:ext cx="7848600" cy="5029200"/>
          </a:xfrm>
        </p:spPr>
        <p:txBody>
          <a:bodyPr>
            <a:normAutofit fontScale="92500"/>
          </a:bodyPr>
          <a:lstStyle/>
          <a:p>
            <a:r>
              <a:rPr lang="en-US" sz="2400" b="0" dirty="0">
                <a:cs typeface="Arial" pitchFamily="34" charset="0"/>
              </a:rPr>
              <a:t>The online application window opens </a:t>
            </a:r>
            <a:r>
              <a:rPr lang="en-US" sz="2400" dirty="0">
                <a:cs typeface="Arial" pitchFamily="34" charset="0"/>
              </a:rPr>
              <a:t>February 1</a:t>
            </a:r>
            <a:r>
              <a:rPr lang="en-US" sz="2400" b="0" dirty="0">
                <a:cs typeface="Arial" pitchFamily="34" charset="0"/>
              </a:rPr>
              <a:t>.   </a:t>
            </a:r>
          </a:p>
          <a:p>
            <a:pPr marL="114300" indent="0">
              <a:buNone/>
            </a:pPr>
            <a:r>
              <a:rPr lang="en-US" sz="2400" b="1" dirty="0">
                <a:cs typeface="Arial" pitchFamily="34" charset="0"/>
              </a:rPr>
              <a:t>    </a:t>
            </a:r>
            <a:r>
              <a:rPr lang="en-US" sz="2400" b="1" u="sng" dirty="0">
                <a:cs typeface="Arial" pitchFamily="34" charset="0"/>
              </a:rPr>
              <a:t>Final postmark deadline is April 15, 2020</a:t>
            </a:r>
            <a:r>
              <a:rPr lang="en-US" sz="2400" b="0" dirty="0">
                <a:cs typeface="Arial" pitchFamily="34" charset="0"/>
              </a:rPr>
              <a:t>. </a:t>
            </a:r>
          </a:p>
          <a:p>
            <a:endParaRPr lang="en-US" sz="2400" b="0" dirty="0">
              <a:cs typeface="Arial" pitchFamily="34" charset="0"/>
            </a:endParaRPr>
          </a:p>
          <a:p>
            <a:r>
              <a:rPr lang="en-US" sz="2400" b="0" dirty="0">
                <a:cs typeface="Arial" pitchFamily="34" charset="0"/>
              </a:rPr>
              <a:t>The U of M is selective in accepting PSEO students.  The average unweighte</a:t>
            </a:r>
            <a:r>
              <a:rPr lang="en-US" sz="2400" dirty="0">
                <a:cs typeface="Arial" pitchFamily="34" charset="0"/>
              </a:rPr>
              <a:t>d GPA of an admitted student is 3.93.</a:t>
            </a:r>
            <a:endParaRPr lang="en-US" sz="2400" b="0" dirty="0">
              <a:cs typeface="Arial" pitchFamily="34" charset="0"/>
            </a:endParaRPr>
          </a:p>
          <a:p>
            <a:endParaRPr lang="en-US" sz="2400" b="0" dirty="0">
              <a:cs typeface="Arial" pitchFamily="34" charset="0"/>
            </a:endParaRPr>
          </a:p>
          <a:p>
            <a:r>
              <a:rPr lang="en-US" sz="2400" b="0" dirty="0">
                <a:cs typeface="Arial" pitchFamily="34" charset="0"/>
              </a:rPr>
              <a:t>Students should apply online and print the “PSEO balance sheet.” </a:t>
            </a:r>
            <a:r>
              <a:rPr lang="en-US" sz="2400" dirty="0">
                <a:cs typeface="Arial" pitchFamily="34" charset="0"/>
              </a:rPr>
              <a:t>Bring the balance sheet, </a:t>
            </a:r>
            <a:r>
              <a:rPr lang="en-US" sz="2400" b="0" dirty="0">
                <a:cs typeface="Arial" pitchFamily="34" charset="0"/>
              </a:rPr>
              <a:t>transcript release form, PSEO state form to the counseling office.  Admission </a:t>
            </a:r>
            <a:r>
              <a:rPr lang="en-US" sz="2400" dirty="0">
                <a:cs typeface="Arial" pitchFamily="34" charset="0"/>
              </a:rPr>
              <a:t>application and forms can be found on the U of M website: </a:t>
            </a:r>
            <a:endParaRPr lang="en-US" sz="2400" b="0" dirty="0">
              <a:cs typeface="Arial" pitchFamily="34" charset="0"/>
            </a:endParaRPr>
          </a:p>
          <a:p>
            <a:pPr marL="114300" indent="0" algn="ctr">
              <a:buNone/>
            </a:pPr>
            <a:r>
              <a:rPr lang="en-US" sz="2400" b="0" dirty="0">
                <a:cs typeface="Arial" pitchFamily="34" charset="0"/>
              </a:rPr>
              <a:t>http://cce.umn.edu/pseo</a:t>
            </a:r>
          </a:p>
          <a:p>
            <a:endParaRPr lang="en-US" sz="2400" b="0" dirty="0">
              <a:cs typeface="Arial" pitchFamily="34" charset="0"/>
            </a:endParaRPr>
          </a:p>
          <a:p>
            <a:r>
              <a:rPr lang="en-US" sz="2400" b="0" dirty="0">
                <a:cs typeface="Arial" pitchFamily="34" charset="0"/>
              </a:rPr>
              <a:t>For all other 4-year colleges, please contact the college directly.</a:t>
            </a:r>
          </a:p>
        </p:txBody>
      </p:sp>
    </p:spTree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 of M Informational Sessions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7724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600" b="0" dirty="0">
              <a:cs typeface="Arial" pitchFamily="34" charset="0"/>
            </a:endParaRPr>
          </a:p>
          <a:p>
            <a:r>
              <a:rPr lang="en-US" sz="2600" b="0" dirty="0">
                <a:cs typeface="Arial" pitchFamily="34" charset="0"/>
              </a:rPr>
              <a:t>Consider attending an Informational Session on campus.  Sessions cover application procedures and key considerations for PSEO at the U of M next year. </a:t>
            </a:r>
          </a:p>
          <a:p>
            <a:endParaRPr lang="en-US" sz="2600" dirty="0">
              <a:cs typeface="Arial" pitchFamily="34" charset="0"/>
            </a:endParaRPr>
          </a:p>
          <a:p>
            <a:r>
              <a:rPr lang="en-US" sz="2600" b="0" dirty="0">
                <a:cs typeface="Arial" pitchFamily="34" charset="0"/>
              </a:rPr>
              <a:t>Dates, time, and room location can be found on the  U of M PSEO website.  These dates will be posted in late January and are typically </a:t>
            </a:r>
            <a:r>
              <a:rPr lang="en-US" sz="2600" dirty="0">
                <a:cs typeface="Arial" pitchFamily="34" charset="0"/>
              </a:rPr>
              <a:t>held in February and March</a:t>
            </a:r>
            <a:endParaRPr lang="en-US" sz="2600" b="0" dirty="0">
              <a:cs typeface="Arial" pitchFamily="34" charset="0"/>
            </a:endParaRPr>
          </a:p>
          <a:p>
            <a:pPr lvl="1"/>
            <a:r>
              <a:rPr lang="en-US" sz="2400" dirty="0">
                <a:cs typeface="Arial" pitchFamily="34" charset="0"/>
                <a:hlinkClick r:id="rId2"/>
              </a:rPr>
              <a:t>https://ccaps.umn.edu/post-secondary-enrollment-options-pseo</a:t>
            </a:r>
            <a:r>
              <a:rPr lang="en-US" sz="2400" dirty="0">
                <a:cs typeface="Arial" pitchFamily="34" charset="0"/>
              </a:rPr>
              <a:t> </a:t>
            </a:r>
            <a:endParaRPr lang="en-US" sz="2400" b="0" dirty="0">
              <a:cs typeface="Arial" pitchFamily="34" charset="0"/>
            </a:endParaRPr>
          </a:p>
          <a:p>
            <a:pPr>
              <a:buFontTx/>
              <a:buNone/>
            </a:pPr>
            <a:endParaRPr lang="en-US" sz="2600" dirty="0"/>
          </a:p>
          <a:p>
            <a:pPr>
              <a:buFontTx/>
              <a:buNone/>
            </a:pPr>
            <a:endParaRPr lang="en-US" sz="2400" dirty="0"/>
          </a:p>
        </p:txBody>
      </p:sp>
    </p:spTree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PSEO at Technical Colleges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7620000" cy="4800600"/>
          </a:xfrm>
        </p:spPr>
        <p:txBody>
          <a:bodyPr/>
          <a:lstStyle/>
          <a:p>
            <a:pPr eaLnBrk="1" hangingPunct="1"/>
            <a:endParaRPr lang="en-US" sz="2800" b="0" dirty="0"/>
          </a:p>
          <a:p>
            <a:pPr eaLnBrk="1" hangingPunct="1"/>
            <a:r>
              <a:rPr lang="en-US" sz="2800" b="0" dirty="0">
                <a:cs typeface="Arial" pitchFamily="34" charset="0"/>
              </a:rPr>
              <a:t>Application process is similar to Anoka Ramsey.</a:t>
            </a:r>
          </a:p>
          <a:p>
            <a:pPr eaLnBrk="1" hangingPunct="1"/>
            <a:r>
              <a:rPr lang="en-US" sz="2800" b="0" dirty="0">
                <a:cs typeface="Arial" pitchFamily="34" charset="0"/>
              </a:rPr>
              <a:t>Placement test is required after applying.</a:t>
            </a:r>
          </a:p>
          <a:p>
            <a:pPr eaLnBrk="1" hangingPunct="1"/>
            <a:r>
              <a:rPr lang="en-US" sz="2800" b="0" dirty="0">
                <a:cs typeface="Arial" pitchFamily="34" charset="0"/>
              </a:rPr>
              <a:t>College credit goes towards completion of a certified program.</a:t>
            </a:r>
          </a:p>
          <a:p>
            <a:pPr eaLnBrk="1" hangingPunct="1"/>
            <a:r>
              <a:rPr lang="en-US" sz="2800" b="0" dirty="0">
                <a:cs typeface="Arial" pitchFamily="34" charset="0"/>
              </a:rPr>
              <a:t>Technical college credit does </a:t>
            </a:r>
            <a:r>
              <a:rPr lang="en-US" sz="2800" b="0" u="sng" dirty="0">
                <a:cs typeface="Arial" pitchFamily="34" charset="0"/>
              </a:rPr>
              <a:t>not</a:t>
            </a:r>
            <a:r>
              <a:rPr lang="en-US" sz="2800" b="0" dirty="0">
                <a:cs typeface="Arial" pitchFamily="34" charset="0"/>
              </a:rPr>
              <a:t> generally transfer to a 2-year or 4-year college.</a:t>
            </a:r>
          </a:p>
          <a:p>
            <a:pPr eaLnBrk="1" hangingPunct="1"/>
            <a:r>
              <a:rPr lang="en-US" sz="2800" b="0" dirty="0">
                <a:cs typeface="Arial" pitchFamily="34" charset="0"/>
              </a:rPr>
              <a:t>Articulated credit can be obtained through STEP (Secondary Technical Education Program) in high school.</a:t>
            </a:r>
          </a:p>
        </p:txBody>
      </p:sp>
    </p:spTree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C48FB-925D-412D-AD97-909CCFF27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464" y="228600"/>
            <a:ext cx="8229600" cy="639762"/>
          </a:xfrm>
        </p:spPr>
        <p:txBody>
          <a:bodyPr/>
          <a:lstStyle/>
          <a:p>
            <a:r>
              <a:rPr lang="en-US" dirty="0"/>
              <a:t>PSEO Registration Steps for ARCC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6D6EB-F791-40F1-8633-AF5A235D6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001000" cy="5638800"/>
          </a:xfrm>
        </p:spPr>
        <p:txBody>
          <a:bodyPr>
            <a:normAutofit lnSpcReduction="10000"/>
          </a:bodyPr>
          <a:lstStyle/>
          <a:p>
            <a:pPr indent="-342900">
              <a:lnSpc>
                <a:spcPct val="80000"/>
              </a:lnSpc>
            </a:pPr>
            <a:r>
              <a:rPr lang="en-US" sz="2800" dirty="0">
                <a:cs typeface="Arial" pitchFamily="34" charset="0"/>
              </a:rPr>
              <a:t>Meet the initial college criteria</a:t>
            </a:r>
          </a:p>
          <a:p>
            <a:pPr lvl="1" indent="-342900">
              <a:lnSpc>
                <a:spcPct val="80000"/>
              </a:lnSpc>
            </a:pPr>
            <a:r>
              <a:rPr lang="en-US" sz="2800" dirty="0">
                <a:cs typeface="Arial" pitchFamily="34" charset="0"/>
              </a:rPr>
              <a:t>Juniors: 3.5 GPA and above or top 1/3 of class</a:t>
            </a:r>
          </a:p>
          <a:p>
            <a:pPr lvl="1" indent="-342900">
              <a:lnSpc>
                <a:spcPct val="80000"/>
              </a:lnSpc>
            </a:pPr>
            <a:r>
              <a:rPr lang="en-US" sz="2800" dirty="0">
                <a:cs typeface="Arial" pitchFamily="34" charset="0"/>
              </a:rPr>
              <a:t>Seniors: 3.0 GPA and above or top 1/2 of class	</a:t>
            </a:r>
          </a:p>
          <a:p>
            <a:pPr lvl="1" indent="-342900">
              <a:lnSpc>
                <a:spcPct val="80000"/>
              </a:lnSpc>
            </a:pPr>
            <a:endParaRPr lang="en-US" sz="2800" dirty="0">
              <a:cs typeface="Arial" pitchFamily="34" charset="0"/>
            </a:endParaRPr>
          </a:p>
          <a:p>
            <a:pPr indent="-342900">
              <a:lnSpc>
                <a:spcPct val="80000"/>
              </a:lnSpc>
            </a:pPr>
            <a:r>
              <a:rPr lang="en-US" sz="2800" dirty="0">
                <a:cs typeface="Arial" pitchFamily="34" charset="0"/>
              </a:rPr>
              <a:t>Apply online to the college of your choice</a:t>
            </a:r>
          </a:p>
          <a:p>
            <a:pPr indent="-342900">
              <a:lnSpc>
                <a:spcPct val="80000"/>
              </a:lnSpc>
            </a:pPr>
            <a:endParaRPr lang="en-US" sz="2800" dirty="0">
              <a:cs typeface="Arial" pitchFamily="34" charset="0"/>
            </a:endParaRPr>
          </a:p>
          <a:p>
            <a:pPr indent="-342900">
              <a:lnSpc>
                <a:spcPct val="80000"/>
              </a:lnSpc>
            </a:pPr>
            <a:r>
              <a:rPr lang="en-US" sz="2800" dirty="0">
                <a:cs typeface="Arial" pitchFamily="34" charset="0"/>
              </a:rPr>
              <a:t>Submit these forms to the Counseling Office</a:t>
            </a:r>
          </a:p>
          <a:p>
            <a:pPr lvl="1" indent="-342900">
              <a:lnSpc>
                <a:spcPct val="80000"/>
              </a:lnSpc>
            </a:pPr>
            <a:r>
              <a:rPr lang="en-US" sz="2800" dirty="0">
                <a:cs typeface="Arial" pitchFamily="34" charset="0"/>
              </a:rPr>
              <a:t>PSEO Transcript Release Form (with $3 payment)</a:t>
            </a:r>
          </a:p>
          <a:p>
            <a:pPr lvl="1" indent="-342900">
              <a:lnSpc>
                <a:spcPct val="80000"/>
              </a:lnSpc>
            </a:pPr>
            <a:r>
              <a:rPr lang="en-US" sz="2800" dirty="0">
                <a:cs typeface="Arial" pitchFamily="34" charset="0"/>
              </a:rPr>
              <a:t>PSEO State Form signed by student and parent</a:t>
            </a:r>
          </a:p>
          <a:p>
            <a:pPr lvl="1" indent="-342900">
              <a:lnSpc>
                <a:spcPct val="80000"/>
              </a:lnSpc>
            </a:pPr>
            <a:r>
              <a:rPr lang="en-US" sz="2800" dirty="0">
                <a:cs typeface="Arial" pitchFamily="34" charset="0"/>
              </a:rPr>
              <a:t>PSEO Student/Parent Contract</a:t>
            </a:r>
          </a:p>
          <a:p>
            <a:pPr lvl="1" indent="-342900">
              <a:lnSpc>
                <a:spcPct val="80000"/>
              </a:lnSpc>
            </a:pPr>
            <a:endParaRPr lang="en-US" sz="2800" dirty="0">
              <a:cs typeface="Arial" pitchFamily="34" charset="0"/>
            </a:endParaRPr>
          </a:p>
          <a:p>
            <a:pPr indent="-342900">
              <a:lnSpc>
                <a:spcPct val="80000"/>
              </a:lnSpc>
            </a:pPr>
            <a:r>
              <a:rPr lang="en-US" sz="2800" dirty="0">
                <a:cs typeface="Arial" pitchFamily="34" charset="0"/>
              </a:rPr>
              <a:t>Register for the Accuplacer placement test</a:t>
            </a:r>
          </a:p>
          <a:p>
            <a:pPr lvl="1" indent="-342900">
              <a:lnSpc>
                <a:spcPct val="80000"/>
              </a:lnSpc>
            </a:pPr>
            <a:r>
              <a:rPr lang="en-US" sz="2800" dirty="0">
                <a:cs typeface="Arial" pitchFamily="34" charset="0"/>
              </a:rPr>
              <a:t>Seniors: your ACT score can replace the Accuplacer if you scored an 18 or higher on English and a 22 or higher on Math.</a:t>
            </a:r>
          </a:p>
        </p:txBody>
      </p:sp>
    </p:spTree>
    <p:extLst>
      <p:ext uri="{BB962C8B-B14F-4D97-AF65-F5344CB8AC3E}">
        <p14:creationId xmlns:p14="http://schemas.microsoft.com/office/powerpoint/2010/main" val="4288188525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4099B-B7BE-4925-8E70-0CBE125CA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52400"/>
            <a:ext cx="8382000" cy="1143000"/>
          </a:xfrm>
        </p:spPr>
        <p:txBody>
          <a:bodyPr/>
          <a:lstStyle/>
          <a:p>
            <a:r>
              <a:rPr lang="en-US" dirty="0"/>
              <a:t>PSEO Registration Steps for ARCC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2985B-068B-48BC-9207-CDE9ECA57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7924800" cy="4800600"/>
          </a:xfrm>
        </p:spPr>
        <p:txBody>
          <a:bodyPr/>
          <a:lstStyle/>
          <a:p>
            <a:pPr indent="-342900">
              <a:lnSpc>
                <a:spcPct val="80000"/>
              </a:lnSpc>
            </a:pPr>
            <a:r>
              <a:rPr lang="en-US" sz="2800" dirty="0"/>
              <a:t>Schedule an appointment with counselor</a:t>
            </a:r>
          </a:p>
          <a:p>
            <a:pPr lvl="1" indent="-342900">
              <a:lnSpc>
                <a:spcPct val="80000"/>
              </a:lnSpc>
            </a:pPr>
            <a:r>
              <a:rPr lang="en-US" sz="2800" dirty="0"/>
              <a:t>Bring your Accuplacer test results with you </a:t>
            </a:r>
          </a:p>
          <a:p>
            <a:pPr lvl="1" indent="-342900">
              <a:lnSpc>
                <a:spcPct val="80000"/>
              </a:lnSpc>
            </a:pPr>
            <a:r>
              <a:rPr lang="en-US" sz="2800" dirty="0"/>
              <a:t>Counselor will review the results with you and discuss which classes you will need to take to meet high school graduation requirements</a:t>
            </a:r>
          </a:p>
          <a:p>
            <a:pPr lvl="1" indent="-342900">
              <a:lnSpc>
                <a:spcPct val="80000"/>
              </a:lnSpc>
            </a:pPr>
            <a:endParaRPr lang="en-US" sz="2800" dirty="0"/>
          </a:p>
          <a:p>
            <a:pPr indent="-342900">
              <a:lnSpc>
                <a:spcPct val="80000"/>
              </a:lnSpc>
            </a:pPr>
            <a:r>
              <a:rPr lang="en-US" sz="2800" dirty="0"/>
              <a:t>Attend Orientation at the college – register online</a:t>
            </a:r>
          </a:p>
          <a:p>
            <a:pPr indent="-342900">
              <a:lnSpc>
                <a:spcPct val="80000"/>
              </a:lnSpc>
            </a:pPr>
            <a:endParaRPr lang="en-US" sz="2800" dirty="0"/>
          </a:p>
          <a:p>
            <a:pPr indent="-342900">
              <a:lnSpc>
                <a:spcPct val="80000"/>
              </a:lnSpc>
            </a:pPr>
            <a:r>
              <a:rPr lang="en-US" sz="2800" dirty="0">
                <a:cs typeface="Arial" pitchFamily="34" charset="0"/>
              </a:rPr>
              <a:t>Provide college schedule to your counselor</a:t>
            </a:r>
          </a:p>
          <a:p>
            <a:pPr lvl="1" indent="-342900">
              <a:lnSpc>
                <a:spcPct val="80000"/>
              </a:lnSpc>
            </a:pPr>
            <a:r>
              <a:rPr lang="en-US" sz="2800" dirty="0">
                <a:cs typeface="Arial" pitchFamily="34" charset="0"/>
              </a:rPr>
              <a:t>Your Anoka High School schedule will not change until we receive your college schedule</a:t>
            </a:r>
          </a:p>
          <a:p>
            <a:pPr marL="514350" indent="-514350">
              <a:buFont typeface="+mj-lt"/>
              <a:buAutoNum type="arabicPeriod" startAt="7"/>
            </a:pPr>
            <a:endParaRPr lang="en-US" sz="2800" dirty="0">
              <a:cs typeface="Arial" pitchFamily="34" charset="0"/>
            </a:endParaRPr>
          </a:p>
          <a:p>
            <a:pPr indent="-342900">
              <a:lnSpc>
                <a:spcPct val="80000"/>
              </a:lnSpc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986109"/>
      </p:ext>
    </p:extLst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457200" y="457200"/>
            <a:ext cx="7620000" cy="6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en-US" sz="2400" b="0" dirty="0">
              <a:latin typeface="+mn-lt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0" dirty="0"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09B15C6-5341-4DB3-8261-7EAE657A9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Accuplacer Details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7A58C58-DC63-463C-AE73-4FB88A146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504826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>
                <a:cs typeface="Arial" pitchFamily="34" charset="0"/>
              </a:rPr>
              <a:t>The Accuplacer tests students knowledge in English, Reading, and Math.  You must score high enough to take some courses at the college.</a:t>
            </a:r>
          </a:p>
          <a:p>
            <a:pPr>
              <a:defRPr/>
            </a:pPr>
            <a:endParaRPr lang="en-US" sz="2400" dirty="0">
              <a:cs typeface="Arial" pitchFamily="34" charset="0"/>
            </a:endParaRPr>
          </a:p>
          <a:p>
            <a:pPr>
              <a:defRPr/>
            </a:pPr>
            <a:r>
              <a:rPr lang="en-US" sz="2400" dirty="0">
                <a:cs typeface="Arial" pitchFamily="34" charset="0"/>
              </a:rPr>
              <a:t>Student must sign up online for an appointment to take the Accuplacer.  Walk-in testing is not accepted. </a:t>
            </a:r>
          </a:p>
          <a:p>
            <a:pPr>
              <a:defRPr/>
            </a:pPr>
            <a:endParaRPr lang="en-US" sz="2400" dirty="0">
              <a:cs typeface="Arial" pitchFamily="34" charset="0"/>
            </a:endParaRPr>
          </a:p>
          <a:p>
            <a:pPr>
              <a:defRPr/>
            </a:pPr>
            <a:r>
              <a:rPr lang="en-US" sz="2400" dirty="0"/>
              <a:t>You must have your Anoka-Ramsey student ID number or </a:t>
            </a:r>
            <a:r>
              <a:rPr lang="en-US" sz="2400" dirty="0" err="1"/>
              <a:t>StarID</a:t>
            </a:r>
            <a:r>
              <a:rPr lang="en-US" sz="2400" dirty="0"/>
              <a:t> to sign up.  </a:t>
            </a:r>
            <a:r>
              <a:rPr lang="en-US" sz="2400" dirty="0">
                <a:cs typeface="Arial" pitchFamily="34" charset="0"/>
              </a:rPr>
              <a:t>Student ID numbers may be obtained at the Records Office.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0" dirty="0"/>
          </a:p>
          <a:p>
            <a:r>
              <a:rPr lang="en-US" sz="2800" b="0" dirty="0"/>
              <a:t>Provide general PSEO information including eligibility criteria.</a:t>
            </a:r>
          </a:p>
          <a:p>
            <a:endParaRPr lang="en-US" sz="2800" b="0" dirty="0"/>
          </a:p>
          <a:p>
            <a:r>
              <a:rPr lang="en-US" sz="2800" dirty="0"/>
              <a:t>Provide application instructions.</a:t>
            </a:r>
          </a:p>
          <a:p>
            <a:endParaRPr lang="en-US" sz="2800" b="0" dirty="0"/>
          </a:p>
          <a:p>
            <a:r>
              <a:rPr lang="en-US" sz="2800" b="0" dirty="0"/>
              <a:t>Provide dates of information sessions to ARCC</a:t>
            </a:r>
            <a:r>
              <a:rPr lang="en-US" sz="2800" dirty="0"/>
              <a:t> and</a:t>
            </a:r>
            <a:r>
              <a:rPr lang="en-US" sz="2800" b="0" dirty="0"/>
              <a:t> U of M.</a:t>
            </a:r>
          </a:p>
          <a:p>
            <a:endParaRPr lang="en-US" sz="2800" b="0" dirty="0"/>
          </a:p>
          <a:p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3418252210"/>
      </p:ext>
    </p:extLst>
  </p:cSld>
  <p:clrMapOvr>
    <a:masterClrMapping/>
  </p:clrMapOvr>
  <p:transition spd="slow">
    <p:cov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41728-7D34-4CE4-888D-7941DAA6C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Accuplacer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1AAB5-5F48-4FFF-A720-CF10E8E67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>
                <a:cs typeface="Arial" pitchFamily="34" charset="0"/>
              </a:rPr>
              <a:t>Study resources are available on the Anoka Ramsey website.  There is also an Accuplacer app for your phone.</a:t>
            </a:r>
          </a:p>
          <a:p>
            <a:pPr>
              <a:defRPr/>
            </a:pPr>
            <a:endParaRPr lang="en-US" sz="2400" dirty="0">
              <a:cs typeface="Arial" pitchFamily="34" charset="0"/>
            </a:endParaRPr>
          </a:p>
          <a:p>
            <a:pPr>
              <a:defRPr/>
            </a:pPr>
            <a:r>
              <a:rPr lang="en-US" sz="2400" dirty="0">
                <a:cs typeface="Arial" pitchFamily="34" charset="0"/>
              </a:rPr>
              <a:t>Bring with you your college student ID number and a picture ID on the day of your test.</a:t>
            </a:r>
          </a:p>
          <a:p>
            <a:pPr>
              <a:defRPr/>
            </a:pPr>
            <a:endParaRPr lang="en-US" sz="2400" dirty="0">
              <a:cs typeface="Arial" pitchFamily="34" charset="0"/>
            </a:endParaRPr>
          </a:p>
          <a:p>
            <a:pPr>
              <a:defRPr/>
            </a:pPr>
            <a:r>
              <a:rPr lang="en-US" sz="2400" dirty="0">
                <a:cs typeface="Arial" pitchFamily="34" charset="0"/>
              </a:rPr>
              <a:t>Plan for 2-3 hours to complete the test.  You will get your results immediately.</a:t>
            </a:r>
          </a:p>
          <a:p>
            <a:pPr>
              <a:defRPr/>
            </a:pPr>
            <a:endParaRPr lang="en-US" sz="2400" dirty="0">
              <a:cs typeface="Arial" pitchFamily="34" charset="0"/>
            </a:endParaRPr>
          </a:p>
          <a:p>
            <a:pPr>
              <a:defRPr/>
            </a:pPr>
            <a:r>
              <a:rPr lang="en-US" sz="2400" dirty="0">
                <a:cs typeface="Arial" pitchFamily="34" charset="0"/>
              </a:rPr>
              <a:t>The Accuplacer is FREE to take the first time.  There is a $10 fee after that.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860161"/>
      </p:ext>
    </p:extLst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9DF95E7-CFB0-4E7C-A11E-8775DCDFC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0715"/>
            <a:ext cx="8229600" cy="1143000"/>
          </a:xfrm>
        </p:spPr>
        <p:txBody>
          <a:bodyPr/>
          <a:lstStyle/>
          <a:p>
            <a:r>
              <a:rPr lang="en-US" sz="4200" dirty="0"/>
              <a:t>Orientation Details at Anoka Ramsey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49773D-16F4-4107-8DFC-B37077E27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4800600"/>
          </a:xfrm>
        </p:spPr>
        <p:txBody>
          <a:bodyPr>
            <a:normAutofit/>
          </a:bodyPr>
          <a:lstStyle/>
          <a:p>
            <a:pPr marL="514350" indent="-514350">
              <a:defRPr/>
            </a:pPr>
            <a:r>
              <a:rPr lang="en-US" dirty="0">
                <a:cs typeface="Arial" pitchFamily="34" charset="0"/>
              </a:rPr>
              <a:t>Sign up online for an Orientation date and time. These typically are offered late April through July.</a:t>
            </a:r>
          </a:p>
          <a:p>
            <a:pPr marL="514350" indent="-514350">
              <a:defRPr/>
            </a:pPr>
            <a:endParaRPr lang="en-US" dirty="0">
              <a:cs typeface="Arial" pitchFamily="34" charset="0"/>
            </a:endParaRPr>
          </a:p>
          <a:p>
            <a:pPr marL="514350" indent="-514350">
              <a:defRPr/>
            </a:pPr>
            <a:r>
              <a:rPr lang="en-US" dirty="0">
                <a:cs typeface="Arial" pitchFamily="34" charset="0"/>
              </a:rPr>
              <a:t>During the Orientation, there will be two parts.</a:t>
            </a:r>
          </a:p>
          <a:p>
            <a:pPr marL="811530" lvl="1" indent="-514350">
              <a:defRPr/>
            </a:pPr>
            <a:r>
              <a:rPr lang="en-US" sz="2200" b="1" dirty="0"/>
              <a:t>Group Presentation</a:t>
            </a:r>
            <a:r>
              <a:rPr lang="en-US" sz="2200" dirty="0"/>
              <a:t>: Admissions staff will talk to the group about general college information, PSEO-specific policies, campus resources, and will give a registration tutorial.</a:t>
            </a:r>
          </a:p>
          <a:p>
            <a:pPr marL="811530" lvl="1" indent="-514350">
              <a:defRPr/>
            </a:pPr>
            <a:r>
              <a:rPr lang="en-US" sz="2200" b="1" dirty="0">
                <a:cs typeface="Arial" pitchFamily="34" charset="0"/>
              </a:rPr>
              <a:t>Small Group Advising and Registration</a:t>
            </a:r>
            <a:r>
              <a:rPr lang="en-US" sz="2200" dirty="0">
                <a:cs typeface="Arial" pitchFamily="34" charset="0"/>
              </a:rPr>
              <a:t>: </a:t>
            </a:r>
            <a:r>
              <a:rPr lang="en-US" sz="2200" dirty="0"/>
              <a:t>Students will break into small groups of 4-5 and meet with their assigned academic advisors to discuss how to contact them and provide course recommendations. Students will register for their semester classes during this time.</a:t>
            </a:r>
            <a:endParaRPr lang="en-US" sz="2200" dirty="0"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Anoka Ramsey PSEO Informational Sessions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620000" cy="4648200"/>
          </a:xfrm>
        </p:spPr>
        <p:txBody>
          <a:bodyPr>
            <a:normAutofit/>
          </a:bodyPr>
          <a:lstStyle/>
          <a:p>
            <a:r>
              <a:rPr lang="en-US" sz="2600" dirty="0"/>
              <a:t>You will need to register online to attend.</a:t>
            </a:r>
          </a:p>
          <a:p>
            <a:r>
              <a:rPr lang="en-US" sz="2600" dirty="0"/>
              <a:t>Check Anoka Ramsey’s website for room location.</a:t>
            </a:r>
          </a:p>
          <a:p>
            <a:r>
              <a:rPr lang="en-US" sz="2600" dirty="0"/>
              <a:t>Dates:</a:t>
            </a:r>
          </a:p>
          <a:p>
            <a:pPr lvl="1"/>
            <a:r>
              <a:rPr lang="en-US" sz="2400" dirty="0"/>
              <a:t>Tuesday, Jan 21 at 5:30pm</a:t>
            </a:r>
          </a:p>
          <a:p>
            <a:pPr lvl="1"/>
            <a:r>
              <a:rPr lang="en-US" sz="2400" dirty="0"/>
              <a:t>Monday, Feb 3 at 5:30pm</a:t>
            </a:r>
          </a:p>
          <a:p>
            <a:pPr lvl="1"/>
            <a:r>
              <a:rPr lang="en-US" sz="2400" dirty="0"/>
              <a:t>Thursday, Feb 20 at 5:30pm</a:t>
            </a:r>
          </a:p>
          <a:p>
            <a:pPr lvl="1"/>
            <a:r>
              <a:rPr lang="en-US" sz="2400" dirty="0"/>
              <a:t>Monday, March 2 at 5:30pm</a:t>
            </a:r>
          </a:p>
          <a:p>
            <a:pPr lvl="1"/>
            <a:r>
              <a:rPr lang="en-US" sz="2400" dirty="0"/>
              <a:t>Wednesday, March 25 at 5:30pm</a:t>
            </a:r>
          </a:p>
          <a:p>
            <a:pPr lvl="1"/>
            <a:r>
              <a:rPr lang="en-US" sz="2400" dirty="0"/>
              <a:t>Thursday, April 9 at 5:30pm</a:t>
            </a:r>
          </a:p>
          <a:p>
            <a:pPr lvl="1"/>
            <a:r>
              <a:rPr lang="en-US" sz="2400" dirty="0"/>
              <a:t>Tuesday, April 28 at 5:30pm</a:t>
            </a:r>
          </a:p>
          <a:p>
            <a:pPr marL="0" indent="0">
              <a:buNone/>
            </a:pPr>
            <a:endParaRPr lang="en-US" sz="3400" dirty="0">
              <a:cs typeface="Arial" pitchFamily="34" charset="0"/>
            </a:endParaRPr>
          </a:p>
          <a:p>
            <a:pPr marL="0" indent="0">
              <a:buNone/>
            </a:pPr>
            <a:endParaRPr lang="en-US" sz="2800" b="0" dirty="0"/>
          </a:p>
          <a:p>
            <a:pPr marL="0" indent="0">
              <a:buNone/>
            </a:pPr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637733923"/>
      </p:ext>
    </p:extLst>
  </p:cSld>
  <p:clrMapOvr>
    <a:masterClrMapping/>
  </p:clrMapOvr>
  <p:transition spd="slow">
    <p:cov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dirty="0"/>
              <a:t>Application Deadlines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7467600" cy="4648200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sz="2800" b="0" dirty="0">
                <a:cs typeface="Arial" pitchFamily="34" charset="0"/>
              </a:rPr>
              <a:t>	Anoka Ramsey		April 15</a:t>
            </a:r>
          </a:p>
          <a:p>
            <a:endParaRPr lang="en-US" sz="2600" b="0" u="sng" dirty="0">
              <a:cs typeface="Arial" pitchFamily="34" charset="0"/>
            </a:endParaRPr>
          </a:p>
          <a:p>
            <a:pPr marL="114300" indent="0">
              <a:buNone/>
            </a:pPr>
            <a:r>
              <a:rPr lang="en-US" sz="2800" b="0" dirty="0">
                <a:cs typeface="Arial" pitchFamily="34" charset="0"/>
              </a:rPr>
              <a:t>	U of M			April 15</a:t>
            </a:r>
          </a:p>
          <a:p>
            <a:endParaRPr lang="en-US" sz="2800" b="0" dirty="0">
              <a:cs typeface="Arial" pitchFamily="34" charset="0"/>
            </a:endParaRPr>
          </a:p>
          <a:p>
            <a:pPr marL="114300" indent="0">
              <a:buNone/>
            </a:pPr>
            <a:endParaRPr lang="en-US" sz="2800" b="0" dirty="0">
              <a:cs typeface="Arial" pitchFamily="34" charset="0"/>
            </a:endParaRPr>
          </a:p>
          <a:p>
            <a:r>
              <a:rPr lang="en-US" sz="2600" dirty="0">
                <a:cs typeface="Arial" pitchFamily="34" charset="0"/>
              </a:rPr>
              <a:t>Please apply </a:t>
            </a:r>
            <a:r>
              <a:rPr lang="en-US" sz="2600" u="sng" dirty="0">
                <a:cs typeface="Arial" pitchFamily="34" charset="0"/>
              </a:rPr>
              <a:t>FAR IN ADVANCE </a:t>
            </a:r>
            <a:r>
              <a:rPr lang="en-US" sz="2600" dirty="0">
                <a:cs typeface="Arial" pitchFamily="34" charset="0"/>
              </a:rPr>
              <a:t>of these deadlines!  The entire PSEO Registration Process can take 8 weeks to complete!</a:t>
            </a:r>
          </a:p>
          <a:p>
            <a:endParaRPr lang="en-US" sz="2800" b="0" dirty="0">
              <a:cs typeface="Arial" pitchFamily="34" charset="0"/>
            </a:endParaRPr>
          </a:p>
          <a:p>
            <a:r>
              <a:rPr lang="en-US" sz="2800" b="0" dirty="0">
                <a:cs typeface="Arial" pitchFamily="34" charset="0"/>
              </a:rPr>
              <a:t>Reminder- counselors will not be available to </a:t>
            </a:r>
            <a:r>
              <a:rPr lang="en-US" sz="2800" dirty="0">
                <a:cs typeface="Arial" pitchFamily="34" charset="0"/>
              </a:rPr>
              <a:t>complete application materials</a:t>
            </a:r>
            <a:r>
              <a:rPr lang="en-US" sz="2800" b="0" dirty="0">
                <a:cs typeface="Arial" pitchFamily="34" charset="0"/>
              </a:rPr>
              <a:t> over the summer!</a:t>
            </a:r>
            <a:r>
              <a:rPr lang="en-US" sz="2800" b="0" dirty="0">
                <a:solidFill>
                  <a:srgbClr val="FF0000"/>
                </a:solidFill>
                <a:cs typeface="Arial" pitchFamily="34" charset="0"/>
              </a:rPr>
              <a:t>	</a:t>
            </a:r>
          </a:p>
          <a:p>
            <a:pPr eaLnBrk="1" hangingPunct="1">
              <a:buFontTx/>
              <a:buNone/>
            </a:pPr>
            <a:endParaRPr lang="en-US" sz="3600" b="0" u="sng" dirty="0">
              <a:latin typeface="Berlin Sans FB" pitchFamily="34" charset="0"/>
            </a:endParaRPr>
          </a:p>
          <a:p>
            <a:pPr eaLnBrk="1" hangingPunct="1">
              <a:buFontTx/>
              <a:buNone/>
            </a:pPr>
            <a:endParaRPr lang="en-US" sz="3600" b="0" u="sng" dirty="0">
              <a:latin typeface="Berlin Sans FB" pitchFamily="34" charset="0"/>
            </a:endParaRPr>
          </a:p>
          <a:p>
            <a:pPr eaLnBrk="1" hangingPunct="1"/>
            <a:endParaRPr lang="en-US" b="0" dirty="0">
              <a:latin typeface="Berlin Sans FB" pitchFamily="34" charset="0"/>
            </a:endParaRPr>
          </a:p>
        </p:txBody>
      </p:sp>
    </p:spTree>
  </p:cSld>
  <p:clrMapOvr>
    <a:masterClrMapping/>
  </p:clrMapOvr>
  <p:transition spd="slow">
    <p:cov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AHS Counselors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010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0" dirty="0"/>
              <a:t>Grades 10 &amp; 12, Last Names A - J</a:t>
            </a:r>
          </a:p>
          <a:p>
            <a:pPr marL="0" indent="0">
              <a:buNone/>
            </a:pPr>
            <a:r>
              <a:rPr lang="en-US" sz="1800" dirty="0"/>
              <a:t>Ms. Schell	506-6224   	</a:t>
            </a:r>
            <a:r>
              <a:rPr lang="en-US" sz="1800" u="sng" dirty="0">
                <a:hlinkClick r:id="rId2"/>
              </a:rPr>
              <a:t>Kari.Schell@ahschools.us</a:t>
            </a:r>
            <a:endParaRPr lang="en-US" sz="1800" u="sng" dirty="0"/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r>
              <a:rPr lang="en-US" sz="1800" b="0" dirty="0"/>
              <a:t>Grades 10</a:t>
            </a:r>
            <a:r>
              <a:rPr lang="en-US" sz="1800" dirty="0"/>
              <a:t> &amp; 12</a:t>
            </a:r>
            <a:r>
              <a:rPr lang="en-US" sz="1800" b="0" dirty="0"/>
              <a:t>, Last Names K - U</a:t>
            </a:r>
          </a:p>
          <a:p>
            <a:pPr marL="0" indent="0">
              <a:buNone/>
            </a:pPr>
            <a:r>
              <a:rPr lang="en-US" sz="1800" dirty="0"/>
              <a:t>Mr. McMahon 	506-6267    	</a:t>
            </a:r>
            <a:r>
              <a:rPr lang="en-US" sz="1800" u="sng" dirty="0">
                <a:hlinkClick r:id="rId3"/>
              </a:rPr>
              <a:t>Michael.McMahon@ahschools.us</a:t>
            </a:r>
            <a:endParaRPr lang="en-US" sz="1800" u="sng" dirty="0"/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r>
              <a:rPr lang="en-US" sz="1800" b="0" dirty="0"/>
              <a:t>Grades 9 &amp; 11, Last Names A - J	</a:t>
            </a:r>
          </a:p>
          <a:p>
            <a:pPr marL="0" indent="0">
              <a:buNone/>
            </a:pPr>
            <a:r>
              <a:rPr lang="en-US" sz="1800" b="0" dirty="0"/>
              <a:t>Ms. Johnson	506-6231		</a:t>
            </a:r>
            <a:r>
              <a:rPr lang="en-US" sz="1800" b="0" dirty="0">
                <a:hlinkClick r:id="rId4"/>
              </a:rPr>
              <a:t>Renee.Johnson@ahschools.us</a:t>
            </a: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r>
              <a:rPr lang="en-US" sz="1800" b="0" dirty="0"/>
              <a:t>Grades 9 &amp; 11, Last Names K - U	</a:t>
            </a:r>
          </a:p>
          <a:p>
            <a:pPr marL="0" indent="0">
              <a:buNone/>
            </a:pPr>
            <a:r>
              <a:rPr lang="en-US" sz="1800" b="0" dirty="0"/>
              <a:t>Ms. Bruck	506.6226		</a:t>
            </a:r>
            <a:r>
              <a:rPr lang="en-US" sz="1800" b="0" dirty="0">
                <a:hlinkClick r:id="rId5"/>
              </a:rPr>
              <a:t>Katie.Bruck@ahschools.us</a:t>
            </a: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r>
              <a:rPr lang="en-US" sz="1800" b="0" dirty="0"/>
              <a:t>Grades 9 – 12, Last Names V-Z &amp; all AVID &amp; EL students</a:t>
            </a:r>
          </a:p>
          <a:p>
            <a:pPr marL="0" indent="0">
              <a:buNone/>
            </a:pPr>
            <a:r>
              <a:rPr lang="en-US" sz="1800" b="0" dirty="0"/>
              <a:t>Ms. </a:t>
            </a:r>
            <a:r>
              <a:rPr lang="en-US" sz="1800" dirty="0"/>
              <a:t>Gardner</a:t>
            </a:r>
            <a:r>
              <a:rPr lang="en-US" sz="1800" b="0" dirty="0"/>
              <a:t>   	506-6228     	 </a:t>
            </a:r>
            <a:r>
              <a:rPr lang="en-US" sz="1800" b="0" u="sng" dirty="0">
                <a:hlinkClick r:id="rId6"/>
              </a:rPr>
              <a:t>Amy.Gardner@ahschools.us</a:t>
            </a:r>
            <a:endParaRPr lang="en-US" sz="1800" b="0" u="sng" dirty="0"/>
          </a:p>
          <a:p>
            <a:pPr marL="0" indent="0">
              <a:buNone/>
            </a:pPr>
            <a:endParaRPr lang="en-US" sz="1800" b="0" dirty="0"/>
          </a:p>
        </p:txBody>
      </p:sp>
    </p:spTree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dirty="0"/>
              <a:t>PSEO Program Facts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PSEO is a state program for </a:t>
            </a:r>
            <a:r>
              <a:rPr lang="en-US" u="sng" dirty="0"/>
              <a:t>eligible</a:t>
            </a:r>
            <a:r>
              <a:rPr lang="en-US" dirty="0"/>
              <a:t> sophomores, juniors and seniors.</a:t>
            </a:r>
          </a:p>
          <a:p>
            <a:r>
              <a:rPr lang="en-US" dirty="0"/>
              <a:t>PSEO offers the opportunity to enroll in and attend college-level courses and apply earned credits towards high school graduation requirements and a college degree.</a:t>
            </a:r>
          </a:p>
          <a:p>
            <a:r>
              <a:rPr lang="en-US" dirty="0"/>
              <a:t>Funding is provided for tuition and books during the school year only.</a:t>
            </a:r>
          </a:p>
          <a:p>
            <a:r>
              <a:rPr lang="en-US" dirty="0"/>
              <a:t>Student can attend PSEO </a:t>
            </a:r>
            <a:r>
              <a:rPr lang="en-US" b="1" dirty="0"/>
              <a:t>full-time </a:t>
            </a:r>
            <a:r>
              <a:rPr lang="en-US" dirty="0"/>
              <a:t>(no classes at Anoka High School) or </a:t>
            </a:r>
            <a:r>
              <a:rPr lang="en-US" b="1" dirty="0"/>
              <a:t>part-time </a:t>
            </a:r>
            <a:r>
              <a:rPr lang="en-US" dirty="0"/>
              <a:t>(1 - 4 classes at Anoka High School).</a:t>
            </a:r>
          </a:p>
          <a:p>
            <a:r>
              <a:rPr lang="en-US" dirty="0"/>
              <a:t>All college level courses (1000 and above) count for honors credit at the high school level.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-2971800" y="2133600"/>
            <a:ext cx="533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2400" b="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3200" b="0" dirty="0">
              <a:latin typeface="Berlin Sans FB" pitchFamily="34" charset="0"/>
            </a:endParaRPr>
          </a:p>
        </p:txBody>
      </p:sp>
    </p:spTree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680991" y="278892"/>
            <a:ext cx="7010400" cy="1143000"/>
          </a:xfrm>
        </p:spPr>
        <p:txBody>
          <a:bodyPr/>
          <a:lstStyle/>
          <a:p>
            <a:pPr algn="ctr" eaLnBrk="1" hangingPunct="1"/>
            <a:r>
              <a:rPr lang="en-US" sz="3200" dirty="0"/>
              <a:t>PSEO Eligibility for Anoka Ramsey Community College</a:t>
            </a:r>
          </a:p>
        </p:txBody>
      </p:sp>
      <p:sp>
        <p:nvSpPr>
          <p:cNvPr id="5123" name="Rectangle 8"/>
          <p:cNvSpPr>
            <a:spLocks noGrp="1" noChangeArrowheads="1"/>
          </p:cNvSpPr>
          <p:nvPr>
            <p:ph sz="half" idx="1"/>
          </p:nvPr>
        </p:nvSpPr>
        <p:spPr>
          <a:xfrm>
            <a:off x="457200" y="1536192"/>
            <a:ext cx="3657600" cy="257860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 algn="ctr" eaLnBrk="1" hangingPunct="1">
              <a:lnSpc>
                <a:spcPct val="85000"/>
              </a:lnSpc>
              <a:buFontTx/>
              <a:buNone/>
            </a:pPr>
            <a:endParaRPr lang="en-US" sz="3000" u="sng" dirty="0">
              <a:cs typeface="Arial" pitchFamily="34" charset="0"/>
            </a:endParaRPr>
          </a:p>
          <a:p>
            <a:pPr marL="0" indent="0" algn="ctr" eaLnBrk="1" hangingPunct="1">
              <a:lnSpc>
                <a:spcPct val="85000"/>
              </a:lnSpc>
              <a:buFontTx/>
              <a:buNone/>
            </a:pPr>
            <a:r>
              <a:rPr lang="en-US" sz="2900" u="sng" dirty="0">
                <a:cs typeface="Arial" pitchFamily="34" charset="0"/>
              </a:rPr>
              <a:t>High School Juniors</a:t>
            </a:r>
          </a:p>
          <a:p>
            <a:pPr marL="0" indent="0" eaLnBrk="1" hangingPunct="1">
              <a:lnSpc>
                <a:spcPct val="85000"/>
              </a:lnSpc>
              <a:buFontTx/>
              <a:buNone/>
            </a:pPr>
            <a:endParaRPr lang="en-US" sz="2900" u="sng" dirty="0">
              <a:cs typeface="Arial" pitchFamily="34" charset="0"/>
            </a:endParaRPr>
          </a:p>
          <a:p>
            <a:pPr marL="457200" indent="-457200">
              <a:lnSpc>
                <a:spcPct val="85000"/>
              </a:lnSpc>
            </a:pPr>
            <a:r>
              <a:rPr lang="en-US" sz="2900" dirty="0">
                <a:cs typeface="Arial" pitchFamily="34" charset="0"/>
              </a:rPr>
              <a:t>Must have 3.5 GPA or higher or be ranked in the upper 1/3 of their class</a:t>
            </a:r>
          </a:p>
          <a:p>
            <a:pPr marL="0" indent="0">
              <a:lnSpc>
                <a:spcPct val="85000"/>
              </a:lnSpc>
              <a:buNone/>
            </a:pPr>
            <a:endParaRPr lang="en-US" sz="2900" dirty="0">
              <a:cs typeface="Arial" pitchFamily="34" charset="0"/>
            </a:endParaRPr>
          </a:p>
          <a:p>
            <a:pPr marL="457200" indent="-457200">
              <a:lnSpc>
                <a:spcPct val="85000"/>
              </a:lnSpc>
            </a:pPr>
            <a:r>
              <a:rPr lang="en-US" sz="2900" dirty="0">
                <a:cs typeface="Arial" pitchFamily="34" charset="0"/>
              </a:rPr>
              <a:t>OR score at or above the 70</a:t>
            </a:r>
            <a:r>
              <a:rPr lang="en-US" sz="2900" baseline="30000" dirty="0">
                <a:cs typeface="Arial" pitchFamily="34" charset="0"/>
              </a:rPr>
              <a:t>th</a:t>
            </a:r>
            <a:r>
              <a:rPr lang="en-US" sz="2900" dirty="0">
                <a:cs typeface="Arial" pitchFamily="34" charset="0"/>
              </a:rPr>
              <a:t> percentile on any nationally standardized norm-referenced test</a:t>
            </a:r>
          </a:p>
          <a:p>
            <a:pPr marL="0" indent="0">
              <a:lnSpc>
                <a:spcPct val="85000"/>
              </a:lnSpc>
              <a:buNone/>
            </a:pPr>
            <a:r>
              <a:rPr lang="en-US" sz="2900" b="0" dirty="0">
                <a:solidFill>
                  <a:srgbClr val="F24010"/>
                </a:solidFill>
                <a:latin typeface="Berlin Sans FB" pitchFamily="34" charset="0"/>
              </a:rPr>
              <a:t>	</a:t>
            </a:r>
          </a:p>
          <a:p>
            <a:pPr marL="0" indent="0" eaLnBrk="1" hangingPunct="1">
              <a:lnSpc>
                <a:spcPct val="90000"/>
              </a:lnSpc>
            </a:pPr>
            <a:endParaRPr lang="en-US" b="0" dirty="0">
              <a:latin typeface="Berlin Sans FB" pitchFamily="34" charset="0"/>
            </a:endParaRPr>
          </a:p>
          <a:p>
            <a:pPr marL="0" indent="0" eaLnBrk="1" hangingPunct="1"/>
            <a:endParaRPr lang="en-US" dirty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257583" y="1536192"/>
            <a:ext cx="3657600" cy="257860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 algn="ctr" eaLnBrk="1" hangingPunct="1">
              <a:lnSpc>
                <a:spcPct val="85000"/>
              </a:lnSpc>
              <a:buFontTx/>
              <a:buNone/>
            </a:pPr>
            <a:endParaRPr lang="en-US" u="sng" dirty="0">
              <a:cs typeface="Arial" pitchFamily="34" charset="0"/>
            </a:endParaRPr>
          </a:p>
          <a:p>
            <a:pPr marL="0" indent="0" algn="ctr" eaLnBrk="1" hangingPunct="1">
              <a:lnSpc>
                <a:spcPct val="85000"/>
              </a:lnSpc>
              <a:buFontTx/>
              <a:buNone/>
            </a:pPr>
            <a:r>
              <a:rPr lang="en-US" sz="2900" u="sng" dirty="0">
                <a:cs typeface="Arial" pitchFamily="34" charset="0"/>
              </a:rPr>
              <a:t>High School Seniors</a:t>
            </a:r>
          </a:p>
          <a:p>
            <a:pPr marL="0" indent="0" algn="ctr" eaLnBrk="1" hangingPunct="1">
              <a:lnSpc>
                <a:spcPct val="85000"/>
              </a:lnSpc>
              <a:buFontTx/>
              <a:buNone/>
            </a:pPr>
            <a:endParaRPr lang="en-US" sz="2900" b="0" dirty="0">
              <a:cs typeface="Arial" pitchFamily="34" charset="0"/>
            </a:endParaRPr>
          </a:p>
          <a:p>
            <a:pPr marL="457200" indent="-457200">
              <a:lnSpc>
                <a:spcPct val="85000"/>
              </a:lnSpc>
            </a:pPr>
            <a:r>
              <a:rPr lang="en-US" sz="2900" dirty="0">
                <a:cs typeface="Arial" pitchFamily="34" charset="0"/>
              </a:rPr>
              <a:t>Must have 3.0 GPA or higher or be ranked in the upper 1/2 of their class</a:t>
            </a:r>
          </a:p>
          <a:p>
            <a:pPr marL="457200" indent="-457200">
              <a:lnSpc>
                <a:spcPct val="85000"/>
              </a:lnSpc>
            </a:pPr>
            <a:endParaRPr lang="en-US" sz="2900" dirty="0">
              <a:cs typeface="Arial" pitchFamily="34" charset="0"/>
            </a:endParaRPr>
          </a:p>
          <a:p>
            <a:pPr marL="457200" indent="-457200">
              <a:lnSpc>
                <a:spcPct val="85000"/>
              </a:lnSpc>
            </a:pPr>
            <a:r>
              <a:rPr lang="en-US" sz="2900" dirty="0">
                <a:cs typeface="Arial" pitchFamily="34" charset="0"/>
              </a:rPr>
              <a:t>OR </a:t>
            </a:r>
            <a:r>
              <a:rPr lang="en-US" sz="2900" b="0" dirty="0">
                <a:cs typeface="Arial" pitchFamily="34" charset="0"/>
              </a:rPr>
              <a:t>score at or above the 50</a:t>
            </a:r>
            <a:r>
              <a:rPr lang="en-US" sz="2900" b="0" baseline="30000" dirty="0">
                <a:cs typeface="Arial" pitchFamily="34" charset="0"/>
              </a:rPr>
              <a:t>th</a:t>
            </a:r>
            <a:r>
              <a:rPr lang="en-US" sz="2900" b="0" dirty="0">
                <a:cs typeface="Arial" pitchFamily="34" charset="0"/>
              </a:rPr>
              <a:t> percentile on any nationally standardized norm-referenced test </a:t>
            </a:r>
          </a:p>
          <a:p>
            <a:pPr marL="0" indent="0">
              <a:lnSpc>
                <a:spcPct val="85000"/>
              </a:lnSpc>
              <a:buNone/>
            </a:pPr>
            <a:endParaRPr lang="en-US" sz="2900" b="0" dirty="0">
              <a:cs typeface="Arial" pitchFamily="34" charset="0"/>
            </a:endParaRPr>
          </a:p>
          <a:p>
            <a:pPr marL="0" indent="0">
              <a:lnSpc>
                <a:spcPct val="85000"/>
              </a:lnSpc>
              <a:buNone/>
            </a:pPr>
            <a:endParaRPr lang="en-US" sz="2600" b="0" u="sng" dirty="0">
              <a:cs typeface="Arial" pitchFamily="34" charset="0"/>
            </a:endParaRPr>
          </a:p>
          <a:p>
            <a:pPr marL="0" indent="0" eaLnBrk="1" hangingPunct="1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AF5068-9E89-468A-8C01-1E80EDDE4C21}"/>
              </a:ext>
            </a:extLst>
          </p:cNvPr>
          <p:cNvSpPr/>
          <p:nvPr/>
        </p:nvSpPr>
        <p:spPr>
          <a:xfrm>
            <a:off x="457200" y="4343400"/>
            <a:ext cx="7457983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0" u="sng" dirty="0">
                <a:solidFill>
                  <a:schemeClr val="tx1"/>
                </a:solidFill>
              </a:rPr>
              <a:t>High School Sophomores</a:t>
            </a:r>
          </a:p>
          <a:p>
            <a:pPr algn="ctr"/>
            <a:endParaRPr lang="en-US" sz="1600" u="sng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Pass 8</a:t>
            </a:r>
            <a:r>
              <a:rPr lang="en-US" sz="1600" b="0" baseline="30000" dirty="0">
                <a:solidFill>
                  <a:schemeClr val="tx1"/>
                </a:solidFill>
              </a:rPr>
              <a:t>th</a:t>
            </a:r>
            <a:r>
              <a:rPr lang="en-US" sz="1600" b="0" dirty="0">
                <a:solidFill>
                  <a:schemeClr val="tx1"/>
                </a:solidFill>
              </a:rPr>
              <a:t> grade MCA Reading (850 or higher)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Only one 1000 level career/tech education course in 1</a:t>
            </a:r>
            <a:r>
              <a:rPr lang="en-US" sz="1600" b="0" baseline="30000" dirty="0">
                <a:solidFill>
                  <a:schemeClr val="tx1"/>
                </a:solidFill>
              </a:rPr>
              <a:t>st</a:t>
            </a:r>
            <a:r>
              <a:rPr lang="en-US" sz="1600" b="0" dirty="0">
                <a:solidFill>
                  <a:schemeClr val="tx1"/>
                </a:solidFill>
              </a:rPr>
              <a:t> semester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Need a C or better to take 2</a:t>
            </a:r>
            <a:r>
              <a:rPr lang="en-US" sz="1600" b="0" baseline="30000" dirty="0">
                <a:solidFill>
                  <a:schemeClr val="tx1"/>
                </a:solidFill>
              </a:rPr>
              <a:t>nd</a:t>
            </a:r>
            <a:r>
              <a:rPr lang="en-US" sz="1600" b="0" dirty="0">
                <a:solidFill>
                  <a:schemeClr val="tx1"/>
                </a:solidFill>
              </a:rPr>
              <a:t> semester courses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Remember that career/tech education courses do not transfer to 4 year colleges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No online courses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Choosing to do PSEO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F100D89-47B9-4BE5-9052-C053A928B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64695"/>
            <a:ext cx="3657600" cy="639762"/>
          </a:xfrm>
        </p:spPr>
        <p:txBody>
          <a:bodyPr/>
          <a:lstStyle/>
          <a:p>
            <a:r>
              <a:rPr lang="en-US" sz="3000" dirty="0"/>
              <a:t>Pros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17330-706A-4CC0-970F-D36078E52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2400" y="2030929"/>
            <a:ext cx="3657600" cy="3951288"/>
          </a:xfrm>
        </p:spPr>
        <p:txBody>
          <a:bodyPr>
            <a:normAutofit/>
          </a:bodyPr>
          <a:lstStyle/>
          <a:p>
            <a:r>
              <a:rPr lang="en-US" sz="2200" dirty="0"/>
              <a:t>Earn college credit for FREE</a:t>
            </a:r>
          </a:p>
          <a:p>
            <a:r>
              <a:rPr lang="en-US" sz="2200" dirty="0"/>
              <a:t>Expanded course selection in advanced subjects</a:t>
            </a:r>
          </a:p>
          <a:p>
            <a:r>
              <a:rPr lang="en-US" sz="2200" dirty="0"/>
              <a:t>Make friends from different places</a:t>
            </a:r>
          </a:p>
          <a:p>
            <a:r>
              <a:rPr lang="en-US" sz="2200" dirty="0"/>
              <a:t>Flexible schedule</a:t>
            </a:r>
          </a:p>
          <a:p>
            <a:r>
              <a:rPr lang="en-US" sz="2200" dirty="0"/>
              <a:t>Fewer rules and regulations</a:t>
            </a:r>
          </a:p>
          <a:p>
            <a:r>
              <a:rPr lang="en-US" sz="2200" dirty="0"/>
              <a:t>Increased independence</a:t>
            </a:r>
          </a:p>
          <a:p>
            <a:r>
              <a:rPr lang="en-US" sz="2200" dirty="0"/>
              <a:t>Experience college culture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100F72-3D3D-43D2-8F8D-EE6846C06C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19600" y="1391167"/>
            <a:ext cx="3657600" cy="639762"/>
          </a:xfrm>
        </p:spPr>
        <p:txBody>
          <a:bodyPr/>
          <a:lstStyle/>
          <a:p>
            <a:r>
              <a:rPr lang="en-US" sz="3000" dirty="0"/>
              <a:t>Cons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AC7131-57B0-44A0-B4AD-CB892B883C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114800" y="2005791"/>
            <a:ext cx="4267200" cy="3951288"/>
          </a:xfrm>
        </p:spPr>
        <p:txBody>
          <a:bodyPr>
            <a:noAutofit/>
          </a:bodyPr>
          <a:lstStyle/>
          <a:p>
            <a:r>
              <a:rPr lang="en-US" sz="2000" dirty="0"/>
              <a:t>Staff and support are less available</a:t>
            </a:r>
          </a:p>
          <a:p>
            <a:r>
              <a:rPr lang="en-US" sz="2000" dirty="0"/>
              <a:t>Loss of parental involvement (grades, attendance, </a:t>
            </a:r>
            <a:r>
              <a:rPr lang="en-US" sz="2000" dirty="0" err="1"/>
              <a:t>etc</a:t>
            </a:r>
            <a:r>
              <a:rPr lang="en-US" sz="2000" dirty="0"/>
              <a:t>)</a:t>
            </a:r>
          </a:p>
          <a:p>
            <a:r>
              <a:rPr lang="en-US" sz="2000" dirty="0"/>
              <a:t>Miss out on daily announcements and activities at the high school</a:t>
            </a:r>
          </a:p>
          <a:p>
            <a:r>
              <a:rPr lang="en-US" sz="2000" dirty="0"/>
              <a:t>Professors won’t remind you of due dates and homework</a:t>
            </a:r>
          </a:p>
          <a:p>
            <a:r>
              <a:rPr lang="en-US" sz="2000" dirty="0"/>
              <a:t>Low college grades could result in probationary status/financial aid loss</a:t>
            </a:r>
          </a:p>
          <a:p>
            <a:r>
              <a:rPr lang="en-US" sz="2000" dirty="0"/>
              <a:t>Coordinating college and high school calendar</a:t>
            </a:r>
          </a:p>
          <a:p>
            <a:r>
              <a:rPr lang="en-US" sz="2000" dirty="0"/>
              <a:t>Transportation is not provided</a:t>
            </a:r>
          </a:p>
        </p:txBody>
      </p:sp>
    </p:spTree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Important Things for Parents to Know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077200" cy="5334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114300" indent="0" algn="ctr" eaLnBrk="1" hangingPunct="1">
              <a:lnSpc>
                <a:spcPct val="80000"/>
              </a:lnSpc>
              <a:buNone/>
            </a:pPr>
            <a:endParaRPr lang="en-US" sz="2600" b="0" dirty="0"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600" b="0" dirty="0">
                <a:cs typeface="Arial" pitchFamily="34" charset="0"/>
              </a:rPr>
              <a:t>FERPA (Family Educational Rights &amp; Protection Act)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600" b="0" dirty="0">
                <a:cs typeface="Arial" pitchFamily="34" charset="0"/>
              </a:rPr>
              <a:t>- Students need to fill out a “Consent to Release Form” to allow parents access to student information. Example: grades and classes enrolled in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b="0" dirty="0">
                <a:cs typeface="Arial" pitchFamily="34" charset="0"/>
              </a:rPr>
              <a:t>Not all college professors take attendance, but some do.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cs typeface="Arial" pitchFamily="34" charset="0"/>
              </a:rPr>
              <a:t>Encourage your student to keep up with readings, assignments, projects and to communicate with professors.</a:t>
            </a:r>
          </a:p>
          <a:p>
            <a:pPr>
              <a:lnSpc>
                <a:spcPct val="80000"/>
              </a:lnSpc>
            </a:pPr>
            <a:r>
              <a:rPr lang="en-US" sz="2600" b="0" dirty="0">
                <a:cs typeface="Arial" pitchFamily="34" charset="0"/>
              </a:rPr>
              <a:t>Take time to consider your student’s academic ability in relation to stress and anxiety prior to deciding to make sure he/she is ready for the college experience.</a:t>
            </a:r>
          </a:p>
        </p:txBody>
      </p:sp>
    </p:spTree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Academic Warning and Suspension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1" dirty="0"/>
              <a:t>Academic Warning</a:t>
            </a:r>
            <a:r>
              <a:rPr lang="en-US" dirty="0"/>
              <a:t>:  Students are placed on Academic Warning when they fail to meet Anoka Ramsey’s Satisfactory Academic Progress Policy for </a:t>
            </a:r>
            <a:r>
              <a:rPr lang="en-US" i="1" dirty="0"/>
              <a:t>one semester</a:t>
            </a:r>
            <a:r>
              <a:rPr lang="en-US" dirty="0"/>
              <a:t>.  </a:t>
            </a:r>
          </a:p>
          <a:p>
            <a:pPr marL="114300" indent="0">
              <a:buNone/>
            </a:pPr>
            <a:endParaRPr lang="en-US" sz="2000" dirty="0"/>
          </a:p>
          <a:p>
            <a:pPr lvl="2"/>
            <a:r>
              <a:rPr lang="en-US" sz="2000" dirty="0"/>
              <a:t>Maintain 2.0 Cum. G.P.A. </a:t>
            </a:r>
            <a:r>
              <a:rPr lang="en-US" sz="2000" b="1" i="1" dirty="0"/>
              <a:t>and</a:t>
            </a:r>
          </a:p>
          <a:p>
            <a:pPr lvl="2"/>
            <a:r>
              <a:rPr lang="en-US" sz="2000" dirty="0"/>
              <a:t>Complete 67% of the classes they attempt, cumulatively.</a:t>
            </a:r>
          </a:p>
          <a:p>
            <a:pPr marL="777240" lvl="2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Withdrawing or failing a course is considered not completing a course. If students fail to meet the policy the following semester, students are placed on </a:t>
            </a:r>
            <a:r>
              <a:rPr lang="en-US" b="1" dirty="0"/>
              <a:t>Academic Suspension</a:t>
            </a:r>
            <a:r>
              <a:rPr lang="en-US" dirty="0"/>
              <a:t>.  Students are unable to attend Anoka Ramsey and may lose their eligibility to receive any financial aid once they’ve graduated from high school.</a:t>
            </a:r>
          </a:p>
          <a:p>
            <a:pPr lvl="2"/>
            <a:endParaRPr lang="en-US" dirty="0"/>
          </a:p>
          <a:p>
            <a:pPr marL="777240" lvl="2" indent="0">
              <a:buNone/>
            </a:pPr>
            <a:endParaRPr lang="en-US" dirty="0"/>
          </a:p>
          <a:p>
            <a:pPr lvl="2"/>
            <a:endParaRPr lang="en-US" sz="2200" dirty="0"/>
          </a:p>
          <a:p>
            <a:pPr marL="77724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878387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dirty="0"/>
              <a:t>Setting Course Load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4241" y="1706562"/>
            <a:ext cx="8153400" cy="515143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b="0" dirty="0">
                <a:cs typeface="Arial" pitchFamily="34" charset="0"/>
              </a:rPr>
              <a:t>1 college credit = 1 hour in class per week</a:t>
            </a:r>
          </a:p>
          <a:p>
            <a:pPr eaLnBrk="1" hangingPunct="1">
              <a:buFontTx/>
              <a:buNone/>
            </a:pPr>
            <a:r>
              <a:rPr lang="en-US" sz="2400" b="0" dirty="0">
                <a:cs typeface="Arial" pitchFamily="34" charset="0"/>
              </a:rPr>
              <a:t> </a:t>
            </a:r>
          </a:p>
          <a:p>
            <a:pPr eaLnBrk="1" hangingPunct="1"/>
            <a:r>
              <a:rPr lang="en-US" sz="2400" b="0" dirty="0">
                <a:cs typeface="Arial" pitchFamily="34" charset="0"/>
              </a:rPr>
              <a:t>4 credits at the college = 1 credit at Anoka High School</a:t>
            </a:r>
          </a:p>
          <a:p>
            <a:pPr eaLnBrk="1" hangingPunct="1">
              <a:buFontTx/>
              <a:buNone/>
            </a:pPr>
            <a:endParaRPr lang="en-US" sz="2400" b="0" dirty="0">
              <a:cs typeface="Arial" pitchFamily="34" charset="0"/>
            </a:endParaRPr>
          </a:p>
          <a:p>
            <a:pPr eaLnBrk="1" hangingPunct="1"/>
            <a:r>
              <a:rPr lang="en-US" sz="2400" b="0" dirty="0">
                <a:cs typeface="Arial" pitchFamily="34" charset="0"/>
              </a:rPr>
              <a:t>1 hour in class = 2 hours homework per day outside of class</a:t>
            </a:r>
          </a:p>
          <a:p>
            <a:pPr lvl="1" eaLnBrk="1" hangingPunct="1">
              <a:buFontTx/>
              <a:buNone/>
            </a:pPr>
            <a:endParaRPr lang="en-US" sz="2400" b="0" u="sng" dirty="0">
              <a:cs typeface="Arial" pitchFamily="34" charset="0"/>
            </a:endParaRPr>
          </a:p>
          <a:p>
            <a:pPr lvl="1" eaLnBrk="1" hangingPunct="1">
              <a:buFontTx/>
              <a:buNone/>
            </a:pPr>
            <a:r>
              <a:rPr lang="en-US" sz="2400" b="1" i="1" dirty="0">
                <a:cs typeface="Arial" pitchFamily="34" charset="0"/>
              </a:rPr>
              <a:t>Example: </a:t>
            </a:r>
          </a:p>
          <a:p>
            <a:pPr lvl="1" eaLnBrk="1" hangingPunct="1">
              <a:buFontTx/>
              <a:buNone/>
            </a:pPr>
            <a:r>
              <a:rPr lang="en-US" sz="2400" b="1" i="1" dirty="0">
                <a:cs typeface="Arial" pitchFamily="34" charset="0"/>
              </a:rPr>
              <a:t>	</a:t>
            </a:r>
            <a:r>
              <a:rPr lang="en-US" sz="2400" b="0" dirty="0">
                <a:cs typeface="Arial" pitchFamily="34" charset="0"/>
              </a:rPr>
              <a:t>English 1121 = 4 credits and satisfies English 12 = 1 credit</a:t>
            </a:r>
          </a:p>
          <a:p>
            <a:pPr lvl="1" eaLnBrk="1" hangingPunct="1">
              <a:buFontTx/>
              <a:buNone/>
            </a:pPr>
            <a:r>
              <a:rPr lang="en-US" sz="2400" dirty="0">
                <a:cs typeface="Arial" pitchFamily="34" charset="0"/>
              </a:rPr>
              <a:t>	</a:t>
            </a:r>
            <a:r>
              <a:rPr lang="en-US" sz="2400" b="0" dirty="0">
                <a:cs typeface="Arial" pitchFamily="34" charset="0"/>
              </a:rPr>
              <a:t>4 hours in class + 8 hours out = 12 hours per week</a:t>
            </a:r>
          </a:p>
          <a:p>
            <a:pPr lvl="2" eaLnBrk="1" hangingPunct="1">
              <a:buFontTx/>
              <a:buNone/>
            </a:pPr>
            <a:endParaRPr lang="en-US" sz="2400" b="0" dirty="0"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143000"/>
          </a:xfrm>
        </p:spPr>
        <p:txBody>
          <a:bodyPr/>
          <a:lstStyle/>
          <a:p>
            <a:r>
              <a:rPr lang="en-US" sz="4000" dirty="0"/>
              <a:t>How many college classes do I take?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139301"/>
            <a:ext cx="7848600" cy="55626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b="1" u="sng" dirty="0">
                <a:cs typeface="Arial" pitchFamily="34" charset="0"/>
              </a:rPr>
              <a:t>PSEO</a:t>
            </a:r>
            <a:r>
              <a:rPr lang="en-US" b="0" dirty="0">
                <a:cs typeface="Arial" pitchFamily="34" charset="0"/>
              </a:rPr>
              <a:t>					</a:t>
            </a:r>
            <a:r>
              <a:rPr lang="en-US" b="1" u="sng" dirty="0">
                <a:cs typeface="Arial" pitchFamily="34" charset="0"/>
              </a:rPr>
              <a:t>ANOKA HS</a:t>
            </a:r>
          </a:p>
          <a:p>
            <a:pPr>
              <a:buFontTx/>
              <a:buNone/>
            </a:pPr>
            <a:endParaRPr lang="en-US" b="1" u="sng" dirty="0">
              <a:cs typeface="Arial" pitchFamily="34" charset="0"/>
            </a:endParaRPr>
          </a:p>
          <a:p>
            <a:pPr>
              <a:buFontTx/>
              <a:buNone/>
            </a:pPr>
            <a:r>
              <a:rPr lang="en-US" b="0" dirty="0">
                <a:cs typeface="Arial" pitchFamily="34" charset="0"/>
              </a:rPr>
              <a:t>2 - 3  credits				4 periods</a:t>
            </a:r>
          </a:p>
          <a:p>
            <a:pPr>
              <a:buFontTx/>
              <a:buNone/>
            </a:pPr>
            <a:endParaRPr lang="en-US" b="0" dirty="0">
              <a:cs typeface="Arial" pitchFamily="34" charset="0"/>
            </a:endParaRPr>
          </a:p>
          <a:p>
            <a:pPr>
              <a:buFontTx/>
              <a:buNone/>
            </a:pPr>
            <a:r>
              <a:rPr lang="en-US" b="0" dirty="0">
                <a:cs typeface="Arial" pitchFamily="34" charset="0"/>
              </a:rPr>
              <a:t>4 – 6 credits				3 periods</a:t>
            </a:r>
          </a:p>
          <a:p>
            <a:pPr>
              <a:buFontTx/>
              <a:buNone/>
            </a:pPr>
            <a:endParaRPr lang="en-US" b="0" dirty="0">
              <a:cs typeface="Arial" pitchFamily="34" charset="0"/>
            </a:endParaRPr>
          </a:p>
          <a:p>
            <a:pPr>
              <a:buFontTx/>
              <a:buNone/>
            </a:pPr>
            <a:r>
              <a:rPr lang="en-US" b="0" dirty="0">
                <a:cs typeface="Arial" pitchFamily="34" charset="0"/>
              </a:rPr>
              <a:t>7 – 9 credits				2 periods</a:t>
            </a:r>
          </a:p>
          <a:p>
            <a:pPr>
              <a:buFontTx/>
              <a:buNone/>
            </a:pPr>
            <a:endParaRPr lang="en-US" b="0" dirty="0">
              <a:cs typeface="Arial" pitchFamily="34" charset="0"/>
            </a:endParaRPr>
          </a:p>
          <a:p>
            <a:pPr>
              <a:buFontTx/>
              <a:buNone/>
            </a:pPr>
            <a:r>
              <a:rPr lang="en-US" b="0" dirty="0">
                <a:cs typeface="Arial" pitchFamily="34" charset="0"/>
              </a:rPr>
              <a:t>10-11 credits				1 period</a:t>
            </a:r>
          </a:p>
          <a:p>
            <a:pPr>
              <a:buFontTx/>
              <a:buNone/>
            </a:pPr>
            <a:endParaRPr lang="en-US" b="0" dirty="0">
              <a:cs typeface="Arial" pitchFamily="34" charset="0"/>
            </a:endParaRPr>
          </a:p>
          <a:p>
            <a:pPr>
              <a:buFontTx/>
              <a:buNone/>
            </a:pPr>
            <a:r>
              <a:rPr lang="en-US" b="0" dirty="0">
                <a:cs typeface="Arial" pitchFamily="34" charset="0"/>
              </a:rPr>
              <a:t>Full-time is a </a:t>
            </a:r>
            <a:r>
              <a:rPr lang="en-US" b="0" u="sng" dirty="0">
                <a:cs typeface="Arial" pitchFamily="34" charset="0"/>
              </a:rPr>
              <a:t>minimum </a:t>
            </a:r>
            <a:r>
              <a:rPr lang="en-US" b="0" dirty="0">
                <a:cs typeface="Arial" pitchFamily="34" charset="0"/>
              </a:rPr>
              <a:t>of 12 credits	None</a:t>
            </a:r>
          </a:p>
          <a:p>
            <a:pPr>
              <a:buFontTx/>
              <a:buNone/>
            </a:pPr>
            <a:endParaRPr lang="en-US" b="0" dirty="0">
              <a:cs typeface="Arial" pitchFamily="34" charset="0"/>
            </a:endParaRPr>
          </a:p>
          <a:p>
            <a:r>
              <a:rPr lang="en-US" b="0" dirty="0">
                <a:cs typeface="Arial" pitchFamily="34" charset="0"/>
              </a:rPr>
              <a:t>Usually </a:t>
            </a:r>
            <a:r>
              <a:rPr lang="en-US" dirty="0">
                <a:cs typeface="Arial" pitchFamily="34" charset="0"/>
              </a:rPr>
              <a:t>full-time</a:t>
            </a:r>
            <a:r>
              <a:rPr lang="en-US" b="0" dirty="0">
                <a:cs typeface="Arial" pitchFamily="34" charset="0"/>
              </a:rPr>
              <a:t> students take 12-16 credits each semester.</a:t>
            </a:r>
          </a:p>
          <a:p>
            <a:r>
              <a:rPr lang="en-US" b="0" dirty="0">
                <a:cs typeface="Arial" pitchFamily="34" charset="0"/>
              </a:rPr>
              <a:t>Part-time college schedule and part-time high school schedule must add up to full-time status.</a:t>
            </a:r>
          </a:p>
        </p:txBody>
      </p:sp>
    </p:spTree>
  </p:cSld>
  <p:clrMapOvr>
    <a:masterClrMapping/>
  </p:clrMapOvr>
  <p:transition spd="slow">
    <p:cover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2922</TotalTime>
  <Words>1958</Words>
  <Application>Microsoft Office PowerPoint</Application>
  <PresentationFormat>On-screen Show (4:3)</PresentationFormat>
  <Paragraphs>242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Berlin Sans FB</vt:lpstr>
      <vt:lpstr>Calibri</vt:lpstr>
      <vt:lpstr>Cambria</vt:lpstr>
      <vt:lpstr>Adjacency</vt:lpstr>
      <vt:lpstr>Post-Secondary  Enrollment Options (PSEO)</vt:lpstr>
      <vt:lpstr>Presentation Outline</vt:lpstr>
      <vt:lpstr>PSEO Program Facts</vt:lpstr>
      <vt:lpstr>PSEO Eligibility for Anoka Ramsey Community College</vt:lpstr>
      <vt:lpstr>Choosing to do PSEO</vt:lpstr>
      <vt:lpstr>Important Things for Parents to Know</vt:lpstr>
      <vt:lpstr>Academic Warning and Suspension</vt:lpstr>
      <vt:lpstr>Setting Course Load</vt:lpstr>
      <vt:lpstr>How many college classes do I take?</vt:lpstr>
      <vt:lpstr>Anoka HS Regular Day Schedule</vt:lpstr>
      <vt:lpstr>Transferring College Credits</vt:lpstr>
      <vt:lpstr>College Transfer 101 Presentation Will my credits transfer?</vt:lpstr>
      <vt:lpstr>Transferring Credits to the U of M</vt:lpstr>
      <vt:lpstr>PSEO at the U of M</vt:lpstr>
      <vt:lpstr>U of M Informational Sessions</vt:lpstr>
      <vt:lpstr>PSEO at Technical Colleges</vt:lpstr>
      <vt:lpstr>PSEO Registration Steps for ARCC</vt:lpstr>
      <vt:lpstr>PSEO Registration Steps for ARCC</vt:lpstr>
      <vt:lpstr>Accuplacer Details</vt:lpstr>
      <vt:lpstr>Accuplacer Details</vt:lpstr>
      <vt:lpstr>Orientation Details at Anoka Ramsey</vt:lpstr>
      <vt:lpstr>Anoka Ramsey PSEO Informational Sessions</vt:lpstr>
      <vt:lpstr>Application Deadlines</vt:lpstr>
      <vt:lpstr>AHS Counselors</vt:lpstr>
    </vt:vector>
  </TitlesOfParts>
  <Company>Anoka-Ramsey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Post-Secondary  Enrollment Options</dc:title>
  <dc:creator>Coon Rapids Campus</dc:creator>
  <cp:lastModifiedBy>Johnson, Renee</cp:lastModifiedBy>
  <cp:revision>493</cp:revision>
  <cp:lastPrinted>2019-12-17T19:26:41Z</cp:lastPrinted>
  <dcterms:created xsi:type="dcterms:W3CDTF">2006-03-09T17:22:42Z</dcterms:created>
  <dcterms:modified xsi:type="dcterms:W3CDTF">2020-01-10T14:25:22Z</dcterms:modified>
</cp:coreProperties>
</file>