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7"/>
  </p:notesMasterIdLst>
  <p:handoutMasterIdLst>
    <p:handoutMasterId r:id="rId68"/>
  </p:handoutMasterIdLst>
  <p:sldIdLst>
    <p:sldId id="256" r:id="rId2"/>
    <p:sldId id="260" r:id="rId3"/>
    <p:sldId id="323" r:id="rId4"/>
    <p:sldId id="261" r:id="rId5"/>
    <p:sldId id="338" r:id="rId6"/>
    <p:sldId id="266" r:id="rId7"/>
    <p:sldId id="257" r:id="rId8"/>
    <p:sldId id="262" r:id="rId9"/>
    <p:sldId id="315" r:id="rId10"/>
    <p:sldId id="329" r:id="rId11"/>
    <p:sldId id="339" r:id="rId12"/>
    <p:sldId id="330" r:id="rId13"/>
    <p:sldId id="276" r:id="rId14"/>
    <p:sldId id="275" r:id="rId15"/>
    <p:sldId id="263" r:id="rId16"/>
    <p:sldId id="264" r:id="rId17"/>
    <p:sldId id="292" r:id="rId18"/>
    <p:sldId id="307" r:id="rId19"/>
    <p:sldId id="316" r:id="rId20"/>
    <p:sldId id="265" r:id="rId21"/>
    <p:sldId id="277" r:id="rId22"/>
    <p:sldId id="306" r:id="rId23"/>
    <p:sldId id="331" r:id="rId24"/>
    <p:sldId id="258" r:id="rId25"/>
    <p:sldId id="282" r:id="rId26"/>
    <p:sldId id="278" r:id="rId27"/>
    <p:sldId id="332" r:id="rId28"/>
    <p:sldId id="268" r:id="rId29"/>
    <p:sldId id="324" r:id="rId30"/>
    <p:sldId id="270" r:id="rId31"/>
    <p:sldId id="296" r:id="rId32"/>
    <p:sldId id="322" r:id="rId33"/>
    <p:sldId id="293" r:id="rId34"/>
    <p:sldId id="271" r:id="rId35"/>
    <p:sldId id="309" r:id="rId36"/>
    <p:sldId id="289" r:id="rId37"/>
    <p:sldId id="283" r:id="rId38"/>
    <p:sldId id="285" r:id="rId39"/>
    <p:sldId id="284" r:id="rId40"/>
    <p:sldId id="287" r:id="rId41"/>
    <p:sldId id="325" r:id="rId42"/>
    <p:sldId id="290" r:id="rId43"/>
    <p:sldId id="334" r:id="rId44"/>
    <p:sldId id="333" r:id="rId45"/>
    <p:sldId id="291" r:id="rId46"/>
    <p:sldId id="299" r:id="rId47"/>
    <p:sldId id="301" r:id="rId48"/>
    <p:sldId id="337" r:id="rId49"/>
    <p:sldId id="335" r:id="rId50"/>
    <p:sldId id="302" r:id="rId51"/>
    <p:sldId id="303" r:id="rId52"/>
    <p:sldId id="328" r:id="rId53"/>
    <p:sldId id="317" r:id="rId54"/>
    <p:sldId id="318" r:id="rId55"/>
    <p:sldId id="319" r:id="rId56"/>
    <p:sldId id="326" r:id="rId57"/>
    <p:sldId id="312" r:id="rId58"/>
    <p:sldId id="310" r:id="rId59"/>
    <p:sldId id="311" r:id="rId60"/>
    <p:sldId id="304" r:id="rId61"/>
    <p:sldId id="313" r:id="rId62"/>
    <p:sldId id="305" r:id="rId63"/>
    <p:sldId id="320" r:id="rId64"/>
    <p:sldId id="321" r:id="rId65"/>
    <p:sldId id="327" r:id="rId6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029" autoAdjust="0"/>
  </p:normalViewPr>
  <p:slideViewPr>
    <p:cSldViewPr>
      <p:cViewPr>
        <p:scale>
          <a:sx n="60" d="100"/>
          <a:sy n="60" d="100"/>
        </p:scale>
        <p:origin x="-402" y="-804"/>
      </p:cViewPr>
      <p:guideLst>
        <p:guide orient="horz" pos="2160"/>
        <p:guide pos="2880"/>
      </p:guideLst>
    </p:cSldViewPr>
  </p:slideViewPr>
  <p:notesTextViewPr>
    <p:cViewPr>
      <p:scale>
        <a:sx n="1" d="1"/>
        <a:sy n="1" d="1"/>
      </p:scale>
      <p:origin x="0" y="0"/>
    </p:cViewPr>
  </p:notesTextViewPr>
  <p:sorterViewPr>
    <p:cViewPr>
      <p:scale>
        <a:sx n="100" d="100"/>
        <a:sy n="100" d="100"/>
      </p:scale>
      <p:origin x="0" y="36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EA649F-3BC0-408D-9CAC-A321A9E8DFFA}" type="doc">
      <dgm:prSet loTypeId="urn:microsoft.com/office/officeart/2005/8/layout/pyramid1" loCatId="pyramid" qsTypeId="urn:microsoft.com/office/officeart/2005/8/quickstyle/simple5" qsCatId="simple" csTypeId="urn:microsoft.com/office/officeart/2005/8/colors/colorful1#1" csCatId="colorful" phldr="1"/>
      <dgm:spPr/>
    </dgm:pt>
    <dgm:pt modelId="{BA8F86E4-58B8-424F-9693-51E4B99AEB13}">
      <dgm:prSet phldrT="[Text]"/>
      <dgm:spPr/>
      <dgm:t>
        <a:bodyPr/>
        <a:lstStyle/>
        <a:p>
          <a:r>
            <a:rPr lang="en-US" dirty="0" smtClean="0">
              <a:latin typeface="Berlin Sans FB" pitchFamily="34" charset="0"/>
            </a:rPr>
            <a:t>Belonging and Love </a:t>
          </a:r>
          <a:endParaRPr lang="en-US" dirty="0">
            <a:latin typeface="Berlin Sans FB" pitchFamily="34" charset="0"/>
          </a:endParaRPr>
        </a:p>
      </dgm:t>
    </dgm:pt>
    <dgm:pt modelId="{A4496070-F1DE-47CB-AD19-FAE21C64DCF2}" type="parTrans" cxnId="{B2C46C6B-F40E-4A41-968A-050EDF401A9A}">
      <dgm:prSet/>
      <dgm:spPr/>
      <dgm:t>
        <a:bodyPr/>
        <a:lstStyle/>
        <a:p>
          <a:endParaRPr lang="en-US"/>
        </a:p>
      </dgm:t>
    </dgm:pt>
    <dgm:pt modelId="{159669EC-46DB-4084-BE80-5BCDA16DF90F}" type="sibTrans" cxnId="{B2C46C6B-F40E-4A41-968A-050EDF401A9A}">
      <dgm:prSet/>
      <dgm:spPr/>
      <dgm:t>
        <a:bodyPr/>
        <a:lstStyle/>
        <a:p>
          <a:endParaRPr lang="en-US"/>
        </a:p>
      </dgm:t>
    </dgm:pt>
    <dgm:pt modelId="{F8D450F0-0BE1-4599-8DC9-52D0F5121EBF}">
      <dgm:prSet phldrT="[Text]"/>
      <dgm:spPr/>
      <dgm:t>
        <a:bodyPr/>
        <a:lstStyle/>
        <a:p>
          <a:r>
            <a:rPr lang="en-US" dirty="0" smtClean="0">
              <a:latin typeface="Berlin Sans FB" pitchFamily="34" charset="0"/>
            </a:rPr>
            <a:t>Safety and Security:</a:t>
          </a:r>
        </a:p>
        <a:p>
          <a:r>
            <a:rPr lang="en-US" dirty="0" smtClean="0">
              <a:latin typeface="Berlin Sans FB" pitchFamily="34" charset="0"/>
            </a:rPr>
            <a:t>Security, protection  </a:t>
          </a:r>
          <a:endParaRPr lang="en-US" dirty="0">
            <a:latin typeface="Berlin Sans FB" pitchFamily="34" charset="0"/>
          </a:endParaRPr>
        </a:p>
      </dgm:t>
    </dgm:pt>
    <dgm:pt modelId="{AB215E03-EC24-49F3-A50D-58481011A04D}" type="parTrans" cxnId="{7495BF60-16C4-4638-9A58-D16240DA2834}">
      <dgm:prSet/>
      <dgm:spPr/>
      <dgm:t>
        <a:bodyPr/>
        <a:lstStyle/>
        <a:p>
          <a:endParaRPr lang="en-US"/>
        </a:p>
      </dgm:t>
    </dgm:pt>
    <dgm:pt modelId="{2B573B5A-41B6-4E4C-966C-269EA4B4F14D}" type="sibTrans" cxnId="{7495BF60-16C4-4638-9A58-D16240DA2834}">
      <dgm:prSet/>
      <dgm:spPr/>
      <dgm:t>
        <a:bodyPr/>
        <a:lstStyle/>
        <a:p>
          <a:endParaRPr lang="en-US"/>
        </a:p>
      </dgm:t>
    </dgm:pt>
    <dgm:pt modelId="{BBECC41B-B0D7-4EC6-9104-3365F01B11D3}">
      <dgm:prSet phldrT="[Text]"/>
      <dgm:spPr>
        <a:solidFill>
          <a:schemeClr val="tx2"/>
        </a:solidFill>
      </dgm:spPr>
      <dgm:t>
        <a:bodyPr/>
        <a:lstStyle/>
        <a:p>
          <a:r>
            <a:rPr lang="en-US" dirty="0" smtClean="0">
              <a:latin typeface="Berlin Sans FB" pitchFamily="34" charset="0"/>
            </a:rPr>
            <a:t>Physiological Needs:</a:t>
          </a:r>
        </a:p>
        <a:p>
          <a:r>
            <a:rPr lang="en-US" dirty="0" smtClean="0">
              <a:latin typeface="Berlin Sans FB" pitchFamily="34" charset="0"/>
            </a:rPr>
            <a:t>Air, food, water, sleep, etc. </a:t>
          </a:r>
          <a:endParaRPr lang="en-US" dirty="0">
            <a:latin typeface="Berlin Sans FB" pitchFamily="34" charset="0"/>
          </a:endParaRPr>
        </a:p>
      </dgm:t>
    </dgm:pt>
    <dgm:pt modelId="{46A494D7-6B16-4CF8-B45E-92433A158E9C}" type="parTrans" cxnId="{12A6CAD5-1B8C-404F-9628-209C6F1C4592}">
      <dgm:prSet/>
      <dgm:spPr/>
      <dgm:t>
        <a:bodyPr/>
        <a:lstStyle/>
        <a:p>
          <a:endParaRPr lang="en-US"/>
        </a:p>
      </dgm:t>
    </dgm:pt>
    <dgm:pt modelId="{5D630B0E-F595-4303-8CA8-093FEE7EBA8E}" type="sibTrans" cxnId="{12A6CAD5-1B8C-404F-9628-209C6F1C4592}">
      <dgm:prSet/>
      <dgm:spPr/>
      <dgm:t>
        <a:bodyPr/>
        <a:lstStyle/>
        <a:p>
          <a:endParaRPr lang="en-US"/>
        </a:p>
      </dgm:t>
    </dgm:pt>
    <dgm:pt modelId="{F0FBC84D-077A-4A32-B075-B166E4203C73}">
      <dgm:prSet phldrT="[Text]"/>
      <dgm:spPr/>
      <dgm:t>
        <a:bodyPr/>
        <a:lstStyle/>
        <a:p>
          <a:r>
            <a:rPr lang="en-US" dirty="0" smtClean="0">
              <a:latin typeface="Berlin Sans FB" pitchFamily="34" charset="0"/>
            </a:rPr>
            <a:t>Self-Esteem and Esteem </a:t>
          </a:r>
          <a:endParaRPr lang="en-US" dirty="0">
            <a:latin typeface="Berlin Sans FB" pitchFamily="34" charset="0"/>
          </a:endParaRPr>
        </a:p>
      </dgm:t>
    </dgm:pt>
    <dgm:pt modelId="{8AC0499D-A8E3-4BB8-B616-CE5995E63BFA}" type="parTrans" cxnId="{837260CF-4797-44EC-9C41-D44BCB58BAF9}">
      <dgm:prSet/>
      <dgm:spPr/>
      <dgm:t>
        <a:bodyPr/>
        <a:lstStyle/>
        <a:p>
          <a:endParaRPr lang="en-US"/>
        </a:p>
      </dgm:t>
    </dgm:pt>
    <dgm:pt modelId="{BE174F3A-66A6-43F9-94BD-18CB3C0DD353}" type="sibTrans" cxnId="{837260CF-4797-44EC-9C41-D44BCB58BAF9}">
      <dgm:prSet/>
      <dgm:spPr/>
      <dgm:t>
        <a:bodyPr/>
        <a:lstStyle/>
        <a:p>
          <a:endParaRPr lang="en-US"/>
        </a:p>
      </dgm:t>
    </dgm:pt>
    <dgm:pt modelId="{9DDE7609-9938-4811-9013-A612A8656044}">
      <dgm:prSet phldrT="[Text]" custT="1"/>
      <dgm:spPr>
        <a:solidFill>
          <a:schemeClr val="accent6"/>
        </a:solidFill>
      </dgm:spPr>
      <dgm:t>
        <a:bodyPr/>
        <a:lstStyle/>
        <a:p>
          <a:r>
            <a:rPr lang="en-US" sz="2000" dirty="0" smtClean="0">
              <a:latin typeface="Berlin Sans FB" pitchFamily="34" charset="0"/>
            </a:rPr>
            <a:t>Self-Actualization</a:t>
          </a:r>
        </a:p>
        <a:p>
          <a:r>
            <a:rPr lang="en-US" sz="1000" dirty="0" smtClean="0">
              <a:latin typeface="Berlin Sans FB" pitchFamily="34" charset="0"/>
            </a:rPr>
            <a:t>1-2% of overall population</a:t>
          </a:r>
          <a:endParaRPr lang="en-US" sz="1000" dirty="0">
            <a:latin typeface="Berlin Sans FB" pitchFamily="34" charset="0"/>
          </a:endParaRPr>
        </a:p>
      </dgm:t>
    </dgm:pt>
    <dgm:pt modelId="{FF77ECF6-D288-44DE-ABBB-F9420251C0CD}" type="parTrans" cxnId="{1896C9E4-A397-452B-8DEE-F41FD7397350}">
      <dgm:prSet/>
      <dgm:spPr/>
      <dgm:t>
        <a:bodyPr/>
        <a:lstStyle/>
        <a:p>
          <a:endParaRPr lang="en-US"/>
        </a:p>
      </dgm:t>
    </dgm:pt>
    <dgm:pt modelId="{8BBEF48B-E4E1-4ADE-A6F6-BB000990F197}" type="sibTrans" cxnId="{1896C9E4-A397-452B-8DEE-F41FD7397350}">
      <dgm:prSet/>
      <dgm:spPr/>
      <dgm:t>
        <a:bodyPr/>
        <a:lstStyle/>
        <a:p>
          <a:endParaRPr lang="en-US"/>
        </a:p>
      </dgm:t>
    </dgm:pt>
    <dgm:pt modelId="{35B46B48-4016-42A3-A639-F746903669C3}" type="pres">
      <dgm:prSet presAssocID="{65EA649F-3BC0-408D-9CAC-A321A9E8DFFA}" presName="Name0" presStyleCnt="0">
        <dgm:presLayoutVars>
          <dgm:dir/>
          <dgm:animLvl val="lvl"/>
          <dgm:resizeHandles val="exact"/>
        </dgm:presLayoutVars>
      </dgm:prSet>
      <dgm:spPr/>
    </dgm:pt>
    <dgm:pt modelId="{EC8EFA5A-0295-477F-9DAB-576CDFDB1246}" type="pres">
      <dgm:prSet presAssocID="{9DDE7609-9938-4811-9013-A612A8656044}" presName="Name8" presStyleCnt="0"/>
      <dgm:spPr/>
    </dgm:pt>
    <dgm:pt modelId="{61A502D8-D281-431E-BB43-FE580790E104}" type="pres">
      <dgm:prSet presAssocID="{9DDE7609-9938-4811-9013-A612A8656044}" presName="level" presStyleLbl="node1" presStyleIdx="0" presStyleCnt="5">
        <dgm:presLayoutVars>
          <dgm:chMax val="1"/>
          <dgm:bulletEnabled val="1"/>
        </dgm:presLayoutVars>
      </dgm:prSet>
      <dgm:spPr/>
      <dgm:t>
        <a:bodyPr/>
        <a:lstStyle/>
        <a:p>
          <a:endParaRPr lang="en-US"/>
        </a:p>
      </dgm:t>
    </dgm:pt>
    <dgm:pt modelId="{C8B28372-3847-4A76-9049-60E85AE900B0}" type="pres">
      <dgm:prSet presAssocID="{9DDE7609-9938-4811-9013-A612A8656044}" presName="levelTx" presStyleLbl="revTx" presStyleIdx="0" presStyleCnt="0">
        <dgm:presLayoutVars>
          <dgm:chMax val="1"/>
          <dgm:bulletEnabled val="1"/>
        </dgm:presLayoutVars>
      </dgm:prSet>
      <dgm:spPr/>
      <dgm:t>
        <a:bodyPr/>
        <a:lstStyle/>
        <a:p>
          <a:endParaRPr lang="en-US"/>
        </a:p>
      </dgm:t>
    </dgm:pt>
    <dgm:pt modelId="{FC30DE2A-99CC-4509-9F4F-651855A7F1E1}" type="pres">
      <dgm:prSet presAssocID="{F0FBC84D-077A-4A32-B075-B166E4203C73}" presName="Name8" presStyleCnt="0"/>
      <dgm:spPr/>
    </dgm:pt>
    <dgm:pt modelId="{4B7A1FB3-6089-43EB-9D4E-3F502EDE73BF}" type="pres">
      <dgm:prSet presAssocID="{F0FBC84D-077A-4A32-B075-B166E4203C73}" presName="level" presStyleLbl="node1" presStyleIdx="1" presStyleCnt="5">
        <dgm:presLayoutVars>
          <dgm:chMax val="1"/>
          <dgm:bulletEnabled val="1"/>
        </dgm:presLayoutVars>
      </dgm:prSet>
      <dgm:spPr/>
      <dgm:t>
        <a:bodyPr/>
        <a:lstStyle/>
        <a:p>
          <a:endParaRPr lang="en-US"/>
        </a:p>
      </dgm:t>
    </dgm:pt>
    <dgm:pt modelId="{68D5FC25-21C9-46D6-BA5D-9F2567B74DE0}" type="pres">
      <dgm:prSet presAssocID="{F0FBC84D-077A-4A32-B075-B166E4203C73}" presName="levelTx" presStyleLbl="revTx" presStyleIdx="0" presStyleCnt="0">
        <dgm:presLayoutVars>
          <dgm:chMax val="1"/>
          <dgm:bulletEnabled val="1"/>
        </dgm:presLayoutVars>
      </dgm:prSet>
      <dgm:spPr/>
      <dgm:t>
        <a:bodyPr/>
        <a:lstStyle/>
        <a:p>
          <a:endParaRPr lang="en-US"/>
        </a:p>
      </dgm:t>
    </dgm:pt>
    <dgm:pt modelId="{E4CE1FB0-DFF9-4D1E-A132-A3182D15A36C}" type="pres">
      <dgm:prSet presAssocID="{BA8F86E4-58B8-424F-9693-51E4B99AEB13}" presName="Name8" presStyleCnt="0"/>
      <dgm:spPr/>
    </dgm:pt>
    <dgm:pt modelId="{F66F6ACB-E34B-4ABA-8906-A3A51FDB20F0}" type="pres">
      <dgm:prSet presAssocID="{BA8F86E4-58B8-424F-9693-51E4B99AEB13}" presName="level" presStyleLbl="node1" presStyleIdx="2" presStyleCnt="5">
        <dgm:presLayoutVars>
          <dgm:chMax val="1"/>
          <dgm:bulletEnabled val="1"/>
        </dgm:presLayoutVars>
      </dgm:prSet>
      <dgm:spPr/>
      <dgm:t>
        <a:bodyPr/>
        <a:lstStyle/>
        <a:p>
          <a:endParaRPr lang="en-US"/>
        </a:p>
      </dgm:t>
    </dgm:pt>
    <dgm:pt modelId="{95B2527F-4CBA-4385-B13D-3F780AB8C6F6}" type="pres">
      <dgm:prSet presAssocID="{BA8F86E4-58B8-424F-9693-51E4B99AEB13}" presName="levelTx" presStyleLbl="revTx" presStyleIdx="0" presStyleCnt="0">
        <dgm:presLayoutVars>
          <dgm:chMax val="1"/>
          <dgm:bulletEnabled val="1"/>
        </dgm:presLayoutVars>
      </dgm:prSet>
      <dgm:spPr/>
      <dgm:t>
        <a:bodyPr/>
        <a:lstStyle/>
        <a:p>
          <a:endParaRPr lang="en-US"/>
        </a:p>
      </dgm:t>
    </dgm:pt>
    <dgm:pt modelId="{69AF780A-EA41-4C71-B192-2BD1B5589660}" type="pres">
      <dgm:prSet presAssocID="{F8D450F0-0BE1-4599-8DC9-52D0F5121EBF}" presName="Name8" presStyleCnt="0"/>
      <dgm:spPr/>
    </dgm:pt>
    <dgm:pt modelId="{A1E403F0-E5F2-4DCB-B6AA-14F78A6CE13A}" type="pres">
      <dgm:prSet presAssocID="{F8D450F0-0BE1-4599-8DC9-52D0F5121EBF}" presName="level" presStyleLbl="node1" presStyleIdx="3" presStyleCnt="5">
        <dgm:presLayoutVars>
          <dgm:chMax val="1"/>
          <dgm:bulletEnabled val="1"/>
        </dgm:presLayoutVars>
      </dgm:prSet>
      <dgm:spPr/>
      <dgm:t>
        <a:bodyPr/>
        <a:lstStyle/>
        <a:p>
          <a:endParaRPr lang="en-US"/>
        </a:p>
      </dgm:t>
    </dgm:pt>
    <dgm:pt modelId="{54AC754F-BEF4-48A1-BDBD-6DBE99BCFB4C}" type="pres">
      <dgm:prSet presAssocID="{F8D450F0-0BE1-4599-8DC9-52D0F5121EBF}" presName="levelTx" presStyleLbl="revTx" presStyleIdx="0" presStyleCnt="0">
        <dgm:presLayoutVars>
          <dgm:chMax val="1"/>
          <dgm:bulletEnabled val="1"/>
        </dgm:presLayoutVars>
      </dgm:prSet>
      <dgm:spPr/>
      <dgm:t>
        <a:bodyPr/>
        <a:lstStyle/>
        <a:p>
          <a:endParaRPr lang="en-US"/>
        </a:p>
      </dgm:t>
    </dgm:pt>
    <dgm:pt modelId="{DC1D6DAE-F8AB-4F49-91BE-09777D3F0E53}" type="pres">
      <dgm:prSet presAssocID="{BBECC41B-B0D7-4EC6-9104-3365F01B11D3}" presName="Name8" presStyleCnt="0"/>
      <dgm:spPr/>
    </dgm:pt>
    <dgm:pt modelId="{5C3F9025-2030-47F2-A345-02AB7052F24D}" type="pres">
      <dgm:prSet presAssocID="{BBECC41B-B0D7-4EC6-9104-3365F01B11D3}" presName="level" presStyleLbl="node1" presStyleIdx="4" presStyleCnt="5">
        <dgm:presLayoutVars>
          <dgm:chMax val="1"/>
          <dgm:bulletEnabled val="1"/>
        </dgm:presLayoutVars>
      </dgm:prSet>
      <dgm:spPr/>
      <dgm:t>
        <a:bodyPr/>
        <a:lstStyle/>
        <a:p>
          <a:endParaRPr lang="en-US"/>
        </a:p>
      </dgm:t>
    </dgm:pt>
    <dgm:pt modelId="{E0DB4201-7620-4E92-84D2-9419E3C1905E}" type="pres">
      <dgm:prSet presAssocID="{BBECC41B-B0D7-4EC6-9104-3365F01B11D3}" presName="levelTx" presStyleLbl="revTx" presStyleIdx="0" presStyleCnt="0">
        <dgm:presLayoutVars>
          <dgm:chMax val="1"/>
          <dgm:bulletEnabled val="1"/>
        </dgm:presLayoutVars>
      </dgm:prSet>
      <dgm:spPr/>
      <dgm:t>
        <a:bodyPr/>
        <a:lstStyle/>
        <a:p>
          <a:endParaRPr lang="en-US"/>
        </a:p>
      </dgm:t>
    </dgm:pt>
  </dgm:ptLst>
  <dgm:cxnLst>
    <dgm:cxn modelId="{8DC39BC6-1A94-4E28-BCAA-14810A6B5BA2}" type="presOf" srcId="{F8D450F0-0BE1-4599-8DC9-52D0F5121EBF}" destId="{54AC754F-BEF4-48A1-BDBD-6DBE99BCFB4C}" srcOrd="1" destOrd="0" presId="urn:microsoft.com/office/officeart/2005/8/layout/pyramid1"/>
    <dgm:cxn modelId="{B2137DF6-3CAF-447C-812C-A6CC590F1812}" type="presOf" srcId="{F8D450F0-0BE1-4599-8DC9-52D0F5121EBF}" destId="{A1E403F0-E5F2-4DCB-B6AA-14F78A6CE13A}" srcOrd="0" destOrd="0" presId="urn:microsoft.com/office/officeart/2005/8/layout/pyramid1"/>
    <dgm:cxn modelId="{0A3D701C-0DE9-47BA-8828-C9EB7AFA8176}" type="presOf" srcId="{9DDE7609-9938-4811-9013-A612A8656044}" destId="{C8B28372-3847-4A76-9049-60E85AE900B0}" srcOrd="1" destOrd="0" presId="urn:microsoft.com/office/officeart/2005/8/layout/pyramid1"/>
    <dgm:cxn modelId="{F374803A-0314-4316-9253-FE155263CD09}" type="presOf" srcId="{BA8F86E4-58B8-424F-9693-51E4B99AEB13}" destId="{F66F6ACB-E34B-4ABA-8906-A3A51FDB20F0}" srcOrd="0" destOrd="0" presId="urn:microsoft.com/office/officeart/2005/8/layout/pyramid1"/>
    <dgm:cxn modelId="{4C30F2B3-CCD5-4803-8AA8-A96886089A5F}" type="presOf" srcId="{BBECC41B-B0D7-4EC6-9104-3365F01B11D3}" destId="{E0DB4201-7620-4E92-84D2-9419E3C1905E}" srcOrd="1" destOrd="0" presId="urn:microsoft.com/office/officeart/2005/8/layout/pyramid1"/>
    <dgm:cxn modelId="{1896C9E4-A397-452B-8DEE-F41FD7397350}" srcId="{65EA649F-3BC0-408D-9CAC-A321A9E8DFFA}" destId="{9DDE7609-9938-4811-9013-A612A8656044}" srcOrd="0" destOrd="0" parTransId="{FF77ECF6-D288-44DE-ABBB-F9420251C0CD}" sibTransId="{8BBEF48B-E4E1-4ADE-A6F6-BB000990F197}"/>
    <dgm:cxn modelId="{69339DE3-251A-45FC-8CCD-0E61B936169F}" type="presOf" srcId="{65EA649F-3BC0-408D-9CAC-A321A9E8DFFA}" destId="{35B46B48-4016-42A3-A639-F746903669C3}" srcOrd="0" destOrd="0" presId="urn:microsoft.com/office/officeart/2005/8/layout/pyramid1"/>
    <dgm:cxn modelId="{C4467F2E-986D-4CA9-992B-E651C21259FD}" type="presOf" srcId="{BA8F86E4-58B8-424F-9693-51E4B99AEB13}" destId="{95B2527F-4CBA-4385-B13D-3F780AB8C6F6}" srcOrd="1" destOrd="0" presId="urn:microsoft.com/office/officeart/2005/8/layout/pyramid1"/>
    <dgm:cxn modelId="{7495BF60-16C4-4638-9A58-D16240DA2834}" srcId="{65EA649F-3BC0-408D-9CAC-A321A9E8DFFA}" destId="{F8D450F0-0BE1-4599-8DC9-52D0F5121EBF}" srcOrd="3" destOrd="0" parTransId="{AB215E03-EC24-49F3-A50D-58481011A04D}" sibTransId="{2B573B5A-41B6-4E4C-966C-269EA4B4F14D}"/>
    <dgm:cxn modelId="{52C14FA1-67FE-4119-A4E6-0FEA351482C1}" type="presOf" srcId="{9DDE7609-9938-4811-9013-A612A8656044}" destId="{61A502D8-D281-431E-BB43-FE580790E104}" srcOrd="0" destOrd="0" presId="urn:microsoft.com/office/officeart/2005/8/layout/pyramid1"/>
    <dgm:cxn modelId="{ABE5F36D-FEA4-44A6-86C1-C5E67F777458}" type="presOf" srcId="{F0FBC84D-077A-4A32-B075-B166E4203C73}" destId="{4B7A1FB3-6089-43EB-9D4E-3F502EDE73BF}" srcOrd="0" destOrd="0" presId="urn:microsoft.com/office/officeart/2005/8/layout/pyramid1"/>
    <dgm:cxn modelId="{4547028C-40B6-42FD-BBE3-E883209A5FDF}" type="presOf" srcId="{BBECC41B-B0D7-4EC6-9104-3365F01B11D3}" destId="{5C3F9025-2030-47F2-A345-02AB7052F24D}" srcOrd="0" destOrd="0" presId="urn:microsoft.com/office/officeart/2005/8/layout/pyramid1"/>
    <dgm:cxn modelId="{DDAB5700-3E8A-43C2-9706-34611563F469}" type="presOf" srcId="{F0FBC84D-077A-4A32-B075-B166E4203C73}" destId="{68D5FC25-21C9-46D6-BA5D-9F2567B74DE0}" srcOrd="1" destOrd="0" presId="urn:microsoft.com/office/officeart/2005/8/layout/pyramid1"/>
    <dgm:cxn modelId="{12A6CAD5-1B8C-404F-9628-209C6F1C4592}" srcId="{65EA649F-3BC0-408D-9CAC-A321A9E8DFFA}" destId="{BBECC41B-B0D7-4EC6-9104-3365F01B11D3}" srcOrd="4" destOrd="0" parTransId="{46A494D7-6B16-4CF8-B45E-92433A158E9C}" sibTransId="{5D630B0E-F595-4303-8CA8-093FEE7EBA8E}"/>
    <dgm:cxn modelId="{B2C46C6B-F40E-4A41-968A-050EDF401A9A}" srcId="{65EA649F-3BC0-408D-9CAC-A321A9E8DFFA}" destId="{BA8F86E4-58B8-424F-9693-51E4B99AEB13}" srcOrd="2" destOrd="0" parTransId="{A4496070-F1DE-47CB-AD19-FAE21C64DCF2}" sibTransId="{159669EC-46DB-4084-BE80-5BCDA16DF90F}"/>
    <dgm:cxn modelId="{837260CF-4797-44EC-9C41-D44BCB58BAF9}" srcId="{65EA649F-3BC0-408D-9CAC-A321A9E8DFFA}" destId="{F0FBC84D-077A-4A32-B075-B166E4203C73}" srcOrd="1" destOrd="0" parTransId="{8AC0499D-A8E3-4BB8-B616-CE5995E63BFA}" sibTransId="{BE174F3A-66A6-43F9-94BD-18CB3C0DD353}"/>
    <dgm:cxn modelId="{78E27F91-7C1F-41FC-A4E7-C1AF4D5086F2}" type="presParOf" srcId="{35B46B48-4016-42A3-A639-F746903669C3}" destId="{EC8EFA5A-0295-477F-9DAB-576CDFDB1246}" srcOrd="0" destOrd="0" presId="urn:microsoft.com/office/officeart/2005/8/layout/pyramid1"/>
    <dgm:cxn modelId="{27E9A104-43E8-4326-8CA9-94C7A2F9C7A2}" type="presParOf" srcId="{EC8EFA5A-0295-477F-9DAB-576CDFDB1246}" destId="{61A502D8-D281-431E-BB43-FE580790E104}" srcOrd="0" destOrd="0" presId="urn:microsoft.com/office/officeart/2005/8/layout/pyramid1"/>
    <dgm:cxn modelId="{B4F27253-F185-4C5E-B2AC-0371219CB76D}" type="presParOf" srcId="{EC8EFA5A-0295-477F-9DAB-576CDFDB1246}" destId="{C8B28372-3847-4A76-9049-60E85AE900B0}" srcOrd="1" destOrd="0" presId="urn:microsoft.com/office/officeart/2005/8/layout/pyramid1"/>
    <dgm:cxn modelId="{19A002FD-CE08-4FCA-B74B-C97885797987}" type="presParOf" srcId="{35B46B48-4016-42A3-A639-F746903669C3}" destId="{FC30DE2A-99CC-4509-9F4F-651855A7F1E1}" srcOrd="1" destOrd="0" presId="urn:microsoft.com/office/officeart/2005/8/layout/pyramid1"/>
    <dgm:cxn modelId="{1A40B1F7-EAF3-4863-837D-39B3BCAD2FDD}" type="presParOf" srcId="{FC30DE2A-99CC-4509-9F4F-651855A7F1E1}" destId="{4B7A1FB3-6089-43EB-9D4E-3F502EDE73BF}" srcOrd="0" destOrd="0" presId="urn:microsoft.com/office/officeart/2005/8/layout/pyramid1"/>
    <dgm:cxn modelId="{4B3535F1-C6D8-4F9B-B6BD-4407728D758B}" type="presParOf" srcId="{FC30DE2A-99CC-4509-9F4F-651855A7F1E1}" destId="{68D5FC25-21C9-46D6-BA5D-9F2567B74DE0}" srcOrd="1" destOrd="0" presId="urn:microsoft.com/office/officeart/2005/8/layout/pyramid1"/>
    <dgm:cxn modelId="{A5EE7195-89BE-4235-BBC0-7251632009DD}" type="presParOf" srcId="{35B46B48-4016-42A3-A639-F746903669C3}" destId="{E4CE1FB0-DFF9-4D1E-A132-A3182D15A36C}" srcOrd="2" destOrd="0" presId="urn:microsoft.com/office/officeart/2005/8/layout/pyramid1"/>
    <dgm:cxn modelId="{CFAC40A7-71E8-4DAE-8321-D46D94FFEDBE}" type="presParOf" srcId="{E4CE1FB0-DFF9-4D1E-A132-A3182D15A36C}" destId="{F66F6ACB-E34B-4ABA-8906-A3A51FDB20F0}" srcOrd="0" destOrd="0" presId="urn:microsoft.com/office/officeart/2005/8/layout/pyramid1"/>
    <dgm:cxn modelId="{1ACCDAAE-D255-4868-8996-ABD86DC9BCF0}" type="presParOf" srcId="{E4CE1FB0-DFF9-4D1E-A132-A3182D15A36C}" destId="{95B2527F-4CBA-4385-B13D-3F780AB8C6F6}" srcOrd="1" destOrd="0" presId="urn:microsoft.com/office/officeart/2005/8/layout/pyramid1"/>
    <dgm:cxn modelId="{33AF708E-F857-45B8-A952-63AE913CEE45}" type="presParOf" srcId="{35B46B48-4016-42A3-A639-F746903669C3}" destId="{69AF780A-EA41-4C71-B192-2BD1B5589660}" srcOrd="3" destOrd="0" presId="urn:microsoft.com/office/officeart/2005/8/layout/pyramid1"/>
    <dgm:cxn modelId="{B4CAEB74-F244-42CA-ADF7-1A3D73FF01AF}" type="presParOf" srcId="{69AF780A-EA41-4C71-B192-2BD1B5589660}" destId="{A1E403F0-E5F2-4DCB-B6AA-14F78A6CE13A}" srcOrd="0" destOrd="0" presId="urn:microsoft.com/office/officeart/2005/8/layout/pyramid1"/>
    <dgm:cxn modelId="{4B2A11A7-4CF4-490D-8236-103A19E29342}" type="presParOf" srcId="{69AF780A-EA41-4C71-B192-2BD1B5589660}" destId="{54AC754F-BEF4-48A1-BDBD-6DBE99BCFB4C}" srcOrd="1" destOrd="0" presId="urn:microsoft.com/office/officeart/2005/8/layout/pyramid1"/>
    <dgm:cxn modelId="{E0FFDB11-C2AE-49A7-BFC2-C5ACA27D16B9}" type="presParOf" srcId="{35B46B48-4016-42A3-A639-F746903669C3}" destId="{DC1D6DAE-F8AB-4F49-91BE-09777D3F0E53}" srcOrd="4" destOrd="0" presId="urn:microsoft.com/office/officeart/2005/8/layout/pyramid1"/>
    <dgm:cxn modelId="{7D95C3B1-C859-4B8B-81B1-B032378D1C0D}" type="presParOf" srcId="{DC1D6DAE-F8AB-4F49-91BE-09777D3F0E53}" destId="{5C3F9025-2030-47F2-A345-02AB7052F24D}" srcOrd="0" destOrd="0" presId="urn:microsoft.com/office/officeart/2005/8/layout/pyramid1"/>
    <dgm:cxn modelId="{F9FDCE8C-9B02-4F86-A6C0-1044A146E85C}" type="presParOf" srcId="{DC1D6DAE-F8AB-4F49-91BE-09777D3F0E53}" destId="{E0DB4201-7620-4E92-84D2-9419E3C1905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502D8-D281-431E-BB43-FE580790E104}">
      <dsp:nvSpPr>
        <dsp:cNvPr id="0" name=""/>
        <dsp:cNvSpPr/>
      </dsp:nvSpPr>
      <dsp:spPr>
        <a:xfrm>
          <a:off x="3474720" y="0"/>
          <a:ext cx="1737360" cy="1005840"/>
        </a:xfrm>
        <a:prstGeom prst="trapezoid">
          <a:avLst>
            <a:gd name="adj" fmla="val 86364"/>
          </a:avLst>
        </a:prstGeom>
        <a:solidFill>
          <a:schemeClr val="accent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latin typeface="Berlin Sans FB" pitchFamily="34" charset="0"/>
            </a:rPr>
            <a:t>Self-Actualization</a:t>
          </a:r>
        </a:p>
        <a:p>
          <a:pPr lvl="0" algn="ctr" defTabSz="889000">
            <a:lnSpc>
              <a:spcPct val="90000"/>
            </a:lnSpc>
            <a:spcBef>
              <a:spcPct val="0"/>
            </a:spcBef>
            <a:spcAft>
              <a:spcPct val="35000"/>
            </a:spcAft>
          </a:pPr>
          <a:r>
            <a:rPr lang="en-US" sz="1000" kern="1200" dirty="0" smtClean="0">
              <a:latin typeface="Berlin Sans FB" pitchFamily="34" charset="0"/>
            </a:rPr>
            <a:t>1-2% of overall population</a:t>
          </a:r>
          <a:endParaRPr lang="en-US" sz="1000" kern="1200" dirty="0">
            <a:latin typeface="Berlin Sans FB" pitchFamily="34" charset="0"/>
          </a:endParaRPr>
        </a:p>
      </dsp:txBody>
      <dsp:txXfrm>
        <a:off x="3474720" y="0"/>
        <a:ext cx="1737360" cy="1005840"/>
      </dsp:txXfrm>
    </dsp:sp>
    <dsp:sp modelId="{4B7A1FB3-6089-43EB-9D4E-3F502EDE73BF}">
      <dsp:nvSpPr>
        <dsp:cNvPr id="0" name=""/>
        <dsp:cNvSpPr/>
      </dsp:nvSpPr>
      <dsp:spPr>
        <a:xfrm>
          <a:off x="2606040" y="1005840"/>
          <a:ext cx="3474720" cy="1005840"/>
        </a:xfrm>
        <a:prstGeom prst="trapezoid">
          <a:avLst>
            <a:gd name="adj" fmla="val 86364"/>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smtClean="0">
              <a:latin typeface="Berlin Sans FB" pitchFamily="34" charset="0"/>
            </a:rPr>
            <a:t>Self-Esteem and Esteem </a:t>
          </a:r>
          <a:endParaRPr lang="en-US" sz="3000" kern="1200" dirty="0">
            <a:latin typeface="Berlin Sans FB" pitchFamily="34" charset="0"/>
          </a:endParaRPr>
        </a:p>
      </dsp:txBody>
      <dsp:txXfrm>
        <a:off x="3214115" y="1005840"/>
        <a:ext cx="2258568" cy="1005840"/>
      </dsp:txXfrm>
    </dsp:sp>
    <dsp:sp modelId="{F66F6ACB-E34B-4ABA-8906-A3A51FDB20F0}">
      <dsp:nvSpPr>
        <dsp:cNvPr id="0" name=""/>
        <dsp:cNvSpPr/>
      </dsp:nvSpPr>
      <dsp:spPr>
        <a:xfrm>
          <a:off x="1737360" y="2011680"/>
          <a:ext cx="5212080" cy="1005840"/>
        </a:xfrm>
        <a:prstGeom prst="trapezoid">
          <a:avLst>
            <a:gd name="adj" fmla="val 86364"/>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smtClean="0">
              <a:latin typeface="Berlin Sans FB" pitchFamily="34" charset="0"/>
            </a:rPr>
            <a:t>Belonging and Love </a:t>
          </a:r>
          <a:endParaRPr lang="en-US" sz="3000" kern="1200" dirty="0">
            <a:latin typeface="Berlin Sans FB" pitchFamily="34" charset="0"/>
          </a:endParaRPr>
        </a:p>
      </dsp:txBody>
      <dsp:txXfrm>
        <a:off x="2649473" y="2011680"/>
        <a:ext cx="3387852" cy="1005840"/>
      </dsp:txXfrm>
    </dsp:sp>
    <dsp:sp modelId="{A1E403F0-E5F2-4DCB-B6AA-14F78A6CE13A}">
      <dsp:nvSpPr>
        <dsp:cNvPr id="0" name=""/>
        <dsp:cNvSpPr/>
      </dsp:nvSpPr>
      <dsp:spPr>
        <a:xfrm>
          <a:off x="868679" y="3017519"/>
          <a:ext cx="6949440" cy="1005840"/>
        </a:xfrm>
        <a:prstGeom prst="trapezoid">
          <a:avLst>
            <a:gd name="adj" fmla="val 86364"/>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smtClean="0">
              <a:latin typeface="Berlin Sans FB" pitchFamily="34" charset="0"/>
            </a:rPr>
            <a:t>Safety and Security:</a:t>
          </a:r>
        </a:p>
        <a:p>
          <a:pPr lvl="0" algn="ctr" defTabSz="1333500">
            <a:lnSpc>
              <a:spcPct val="90000"/>
            </a:lnSpc>
            <a:spcBef>
              <a:spcPct val="0"/>
            </a:spcBef>
            <a:spcAft>
              <a:spcPct val="35000"/>
            </a:spcAft>
          </a:pPr>
          <a:r>
            <a:rPr lang="en-US" sz="3000" kern="1200" dirty="0" smtClean="0">
              <a:latin typeface="Berlin Sans FB" pitchFamily="34" charset="0"/>
            </a:rPr>
            <a:t>Security, protection  </a:t>
          </a:r>
          <a:endParaRPr lang="en-US" sz="3000" kern="1200" dirty="0">
            <a:latin typeface="Berlin Sans FB" pitchFamily="34" charset="0"/>
          </a:endParaRPr>
        </a:p>
      </dsp:txBody>
      <dsp:txXfrm>
        <a:off x="2084831" y="3017519"/>
        <a:ext cx="4517136" cy="1005840"/>
      </dsp:txXfrm>
    </dsp:sp>
    <dsp:sp modelId="{5C3F9025-2030-47F2-A345-02AB7052F24D}">
      <dsp:nvSpPr>
        <dsp:cNvPr id="0" name=""/>
        <dsp:cNvSpPr/>
      </dsp:nvSpPr>
      <dsp:spPr>
        <a:xfrm>
          <a:off x="0" y="4023360"/>
          <a:ext cx="8686800" cy="1005840"/>
        </a:xfrm>
        <a:prstGeom prst="trapezoid">
          <a:avLst>
            <a:gd name="adj" fmla="val 86364"/>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kern="1200" dirty="0" smtClean="0">
              <a:latin typeface="Berlin Sans FB" pitchFamily="34" charset="0"/>
            </a:rPr>
            <a:t>Physiological Needs:</a:t>
          </a:r>
        </a:p>
        <a:p>
          <a:pPr lvl="0" algn="ctr" defTabSz="1333500">
            <a:lnSpc>
              <a:spcPct val="90000"/>
            </a:lnSpc>
            <a:spcBef>
              <a:spcPct val="0"/>
            </a:spcBef>
            <a:spcAft>
              <a:spcPct val="35000"/>
            </a:spcAft>
          </a:pPr>
          <a:r>
            <a:rPr lang="en-US" sz="3000" kern="1200" dirty="0" smtClean="0">
              <a:latin typeface="Berlin Sans FB" pitchFamily="34" charset="0"/>
            </a:rPr>
            <a:t>Air, food, water, sleep, etc. </a:t>
          </a:r>
          <a:endParaRPr lang="en-US" sz="3000" kern="1200" dirty="0">
            <a:latin typeface="Berlin Sans FB" pitchFamily="34" charset="0"/>
          </a:endParaRPr>
        </a:p>
      </dsp:txBody>
      <dsp:txXfrm>
        <a:off x="1520189" y="4023360"/>
        <a:ext cx="5646420" cy="100584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4EBA4F5-4C6F-4213-8687-61E8855329CC}" type="datetimeFigureOut">
              <a:rPr lang="en-US" smtClean="0"/>
              <a:t>12/22/2015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C4943B9-6EC9-4D0E-A779-245A8E4223BC}" type="slidenum">
              <a:rPr lang="en-US" smtClean="0"/>
              <a:t>‹#›</a:t>
            </a:fld>
            <a:endParaRPr lang="en-US"/>
          </a:p>
        </p:txBody>
      </p:sp>
    </p:spTree>
    <p:extLst>
      <p:ext uri="{BB962C8B-B14F-4D97-AF65-F5344CB8AC3E}">
        <p14:creationId xmlns:p14="http://schemas.microsoft.com/office/powerpoint/2010/main" val="448774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AD359E5-95DA-4F6B-AE95-1073C90157E5}" type="datetimeFigureOut">
              <a:rPr lang="en-US" smtClean="0"/>
              <a:pPr/>
              <a:t>12/22/2015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666CD16-4F26-4E25-B6E6-126DABF7E443}" type="slidenum">
              <a:rPr lang="en-US" smtClean="0"/>
              <a:pPr/>
              <a:t>‹#›</a:t>
            </a:fld>
            <a:endParaRPr lang="en-US"/>
          </a:p>
        </p:txBody>
      </p:sp>
    </p:spTree>
    <p:extLst>
      <p:ext uri="{BB962C8B-B14F-4D97-AF65-F5344CB8AC3E}">
        <p14:creationId xmlns:p14="http://schemas.microsoft.com/office/powerpoint/2010/main" val="2721042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Trebuchet MS" pitchFamily="34" charset="0"/>
              </a:rPr>
              <a:t>1 in 4 13-24 year olds experiences a mental health disorder </a:t>
            </a:r>
          </a:p>
          <a:p>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2</a:t>
            </a:fld>
            <a:endParaRPr lang="en-US"/>
          </a:p>
        </p:txBody>
      </p:sp>
    </p:spTree>
    <p:extLst>
      <p:ext uri="{BB962C8B-B14F-4D97-AF65-F5344CB8AC3E}">
        <p14:creationId xmlns:p14="http://schemas.microsoft.com/office/powerpoint/2010/main" val="3140768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t>
            </a:r>
            <a:r>
              <a:rPr lang="en-US" baseline="0" dirty="0" smtClean="0"/>
              <a:t> myself and </a:t>
            </a:r>
            <a:r>
              <a:rPr lang="en-US" baseline="0" dirty="0" err="1" smtClean="0"/>
              <a:t>irene</a:t>
            </a:r>
            <a:endParaRPr lang="en-US" baseline="0" dirty="0" smtClean="0"/>
          </a:p>
          <a:p>
            <a:r>
              <a:rPr lang="en-US" baseline="0" dirty="0" smtClean="0"/>
              <a:t>Sybil</a:t>
            </a:r>
          </a:p>
          <a:p>
            <a:r>
              <a:rPr lang="en-US" baseline="0" dirty="0" smtClean="0"/>
              <a:t>The three faces of eve </a:t>
            </a:r>
          </a:p>
          <a:p>
            <a:pPr marL="0" lvl="1" defTabSz="931774">
              <a:defRPr/>
            </a:pPr>
            <a:r>
              <a:rPr lang="en-US" sz="2400" dirty="0">
                <a:latin typeface="Trebuchet MS" pitchFamily="34" charset="0"/>
              </a:rPr>
              <a:t>Each with its own relatively enduring pattern of perceiving, relating to and thinking about the environment and self </a:t>
            </a:r>
          </a:p>
          <a:p>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30</a:t>
            </a:fld>
            <a:endParaRPr lang="en-US"/>
          </a:p>
        </p:txBody>
      </p:sp>
    </p:spTree>
    <p:extLst>
      <p:ext uri="{BB962C8B-B14F-4D97-AF65-F5344CB8AC3E}">
        <p14:creationId xmlns:p14="http://schemas.microsoft.com/office/powerpoint/2010/main" val="472396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34</a:t>
            </a:fld>
            <a:endParaRPr lang="en-US"/>
          </a:p>
        </p:txBody>
      </p:sp>
    </p:spTree>
    <p:extLst>
      <p:ext uri="{BB962C8B-B14F-4D97-AF65-F5344CB8AC3E}">
        <p14:creationId xmlns:p14="http://schemas.microsoft.com/office/powerpoint/2010/main" val="913719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http://www.youtube.com/watch?v=qFbYW6bNViw&amp;feature=related  (</a:t>
            </a:r>
            <a:r>
              <a:rPr lang="en-US" dirty="0" err="1" smtClean="0"/>
              <a:t>youtube</a:t>
            </a:r>
            <a:r>
              <a:rPr lang="en-US" dirty="0" smtClean="0"/>
              <a:t> video)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35</a:t>
            </a:fld>
            <a:endParaRPr lang="en-US"/>
          </a:p>
        </p:txBody>
      </p:sp>
    </p:spTree>
    <p:extLst>
      <p:ext uri="{BB962C8B-B14F-4D97-AF65-F5344CB8AC3E}">
        <p14:creationId xmlns:p14="http://schemas.microsoft.com/office/powerpoint/2010/main" val="4130898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36</a:t>
            </a:fld>
            <a:endParaRPr lang="en-US"/>
          </a:p>
        </p:txBody>
      </p:sp>
    </p:spTree>
    <p:extLst>
      <p:ext uri="{BB962C8B-B14F-4D97-AF65-F5344CB8AC3E}">
        <p14:creationId xmlns:p14="http://schemas.microsoft.com/office/powerpoint/2010/main" val="951100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Trebuchet MS" pitchFamily="34" charset="0"/>
              </a:rPr>
              <a:t>Emotional/Mental:</a:t>
            </a:r>
          </a:p>
          <a:p>
            <a:r>
              <a:rPr lang="en-US" dirty="0">
                <a:latin typeface="Trebuchet MS" pitchFamily="34" charset="0"/>
              </a:rPr>
              <a:t>Depression  </a:t>
            </a:r>
          </a:p>
          <a:p>
            <a:r>
              <a:rPr lang="en-US" dirty="0">
                <a:latin typeface="Trebuchet MS" pitchFamily="34" charset="0"/>
              </a:rPr>
              <a:t>Anger</a:t>
            </a:r>
          </a:p>
          <a:p>
            <a:r>
              <a:rPr lang="en-US" dirty="0">
                <a:latin typeface="Trebuchet MS" pitchFamily="34" charset="0"/>
              </a:rPr>
              <a:t>Suicidal thoughts</a:t>
            </a:r>
          </a:p>
          <a:p>
            <a:r>
              <a:rPr lang="en-US" dirty="0">
                <a:latin typeface="Trebuchet MS" pitchFamily="34" charset="0"/>
              </a:rPr>
              <a:t>Low self esteem/body image</a:t>
            </a:r>
          </a:p>
          <a:p>
            <a:endParaRPr lang="en-US" dirty="0">
              <a:latin typeface="Trebuchet MS" pitchFamily="34" charset="0"/>
            </a:endParaRPr>
          </a:p>
          <a:p>
            <a:r>
              <a:rPr lang="en-US" sz="1400" u="sng" dirty="0">
                <a:latin typeface="Trebuchet MS" pitchFamily="34" charset="0"/>
              </a:rPr>
              <a:t>Social:</a:t>
            </a:r>
          </a:p>
          <a:p>
            <a:r>
              <a:rPr lang="en-US" dirty="0">
                <a:latin typeface="Trebuchet MS" pitchFamily="34" charset="0"/>
              </a:rPr>
              <a:t>Isolation </a:t>
            </a:r>
          </a:p>
          <a:p>
            <a:r>
              <a:rPr lang="en-US" dirty="0">
                <a:latin typeface="Trebuchet MS" pitchFamily="34" charset="0"/>
              </a:rPr>
              <a:t>Loss of friends  </a:t>
            </a:r>
          </a:p>
          <a:p>
            <a:r>
              <a:rPr lang="en-US" dirty="0">
                <a:latin typeface="Trebuchet MS" pitchFamily="34" charset="0"/>
              </a:rPr>
              <a:t>Withdrawal from activities</a:t>
            </a:r>
          </a:p>
          <a:p>
            <a:endParaRPr lang="en-US" dirty="0">
              <a:latin typeface="Trebuchet MS" pitchFamily="34" charset="0"/>
            </a:endParaRPr>
          </a:p>
          <a:p>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37</a:t>
            </a:fld>
            <a:endParaRPr lang="en-US"/>
          </a:p>
        </p:txBody>
      </p:sp>
    </p:spTree>
    <p:extLst>
      <p:ext uri="{BB962C8B-B14F-4D97-AF65-F5344CB8AC3E}">
        <p14:creationId xmlns:p14="http://schemas.microsoft.com/office/powerpoint/2010/main" val="1248202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 self-esteem</a:t>
            </a:r>
            <a:r>
              <a:rPr lang="en-US" baseline="0" dirty="0" smtClean="0"/>
              <a:t>, guilt and embarrassment (especially after binge… so they purge) </a:t>
            </a:r>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39</a:t>
            </a:fld>
            <a:endParaRPr lang="en-US"/>
          </a:p>
        </p:txBody>
      </p:sp>
    </p:spTree>
    <p:extLst>
      <p:ext uri="{BB962C8B-B14F-4D97-AF65-F5344CB8AC3E}">
        <p14:creationId xmlns:p14="http://schemas.microsoft.com/office/powerpoint/2010/main" val="1418966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likely to suffer from </a:t>
            </a:r>
            <a:r>
              <a:rPr lang="en-US" baseline="0" dirty="0" err="1" smtClean="0"/>
              <a:t>Eds</a:t>
            </a:r>
            <a:r>
              <a:rPr lang="en-US" baseline="0" dirty="0" smtClean="0"/>
              <a:t>: </a:t>
            </a:r>
            <a:r>
              <a:rPr lang="en-US" baseline="0" dirty="0" err="1" smtClean="0"/>
              <a:t>dacners</a:t>
            </a:r>
            <a:r>
              <a:rPr lang="en-US" baseline="0" dirty="0" smtClean="0"/>
              <a:t>, gymnasts, runners, wrestlers, swimmers, jockeys, body builders &lt;&lt;&lt; athletes are vulnerable to eating disorders because their sport has weight constrictions and/or high performance is based on the physique of their body? </a:t>
            </a:r>
          </a:p>
          <a:p>
            <a:endParaRPr lang="en-US" baseline="0" dirty="0" smtClean="0"/>
          </a:p>
          <a:p>
            <a:r>
              <a:rPr lang="en-US" baseline="0" dirty="0" smtClean="0"/>
              <a:t>**Slightly underweight </a:t>
            </a:r>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40</a:t>
            </a:fld>
            <a:endParaRPr lang="en-US"/>
          </a:p>
        </p:txBody>
      </p:sp>
    </p:spTree>
    <p:extLst>
      <p:ext uri="{BB962C8B-B14F-4D97-AF65-F5344CB8AC3E}">
        <p14:creationId xmlns:p14="http://schemas.microsoft.com/office/powerpoint/2010/main" val="3051805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41</a:t>
            </a:fld>
            <a:endParaRPr lang="en-US"/>
          </a:p>
        </p:txBody>
      </p:sp>
    </p:spTree>
    <p:extLst>
      <p:ext uri="{BB962C8B-B14F-4D97-AF65-F5344CB8AC3E}">
        <p14:creationId xmlns:p14="http://schemas.microsoft.com/office/powerpoint/2010/main" val="876808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Depression is a</a:t>
            </a:r>
            <a:r>
              <a:rPr lang="en-US" baseline="0" dirty="0" smtClean="0"/>
              <a:t> serious illness that needs medical attention </a:t>
            </a:r>
          </a:p>
          <a:p>
            <a:r>
              <a:rPr lang="en-US" baseline="0" dirty="0" smtClean="0"/>
              <a:t>Left untreated, depression can lead to suicide </a:t>
            </a:r>
          </a:p>
          <a:p>
            <a:r>
              <a:rPr lang="en-US" baseline="0" dirty="0" smtClean="0"/>
              <a:t>Can be treated and lives when symptoms are recognized</a:t>
            </a:r>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42</a:t>
            </a:fld>
            <a:endParaRPr lang="en-US"/>
          </a:p>
        </p:txBody>
      </p:sp>
    </p:spTree>
    <p:extLst>
      <p:ext uri="{BB962C8B-B14F-4D97-AF65-F5344CB8AC3E}">
        <p14:creationId xmlns:p14="http://schemas.microsoft.com/office/powerpoint/2010/main" val="2908071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everyone can get a little depressed when days are short,</a:t>
            </a:r>
            <a:r>
              <a:rPr lang="en-US" baseline="0" dirty="0" smtClean="0"/>
              <a:t> dark, and cold, but when a person’s systems are lasting and disabling </a:t>
            </a:r>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45</a:t>
            </a:fld>
            <a:endParaRPr lang="en-US"/>
          </a:p>
        </p:txBody>
      </p:sp>
    </p:spTree>
    <p:extLst>
      <p:ext uri="{BB962C8B-B14F-4D97-AF65-F5344CB8AC3E}">
        <p14:creationId xmlns:p14="http://schemas.microsoft.com/office/powerpoint/2010/main" val="554806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Maslow</a:t>
            </a:r>
            <a:r>
              <a:rPr lang="en-US" baseline="0" dirty="0" smtClean="0"/>
              <a:t> believed that the higher, more fragile needs are expressed only after we satisfy our physiological needs. This is also true of needs for safety and security. Until they are met, we may have little interest in higher pursuits. (Example – a person who is really hungry might have little interest in playing sports or doing homework). </a:t>
            </a:r>
          </a:p>
          <a:p>
            <a:endParaRPr lang="en-US" baseline="0" dirty="0" smtClean="0"/>
          </a:p>
          <a:p>
            <a:r>
              <a:rPr lang="en-US" baseline="0" dirty="0" smtClean="0"/>
              <a:t>The first four levels are described as basic needs. Other basic needs include love and belonging (family, </a:t>
            </a:r>
            <a:r>
              <a:rPr lang="en-US" baseline="0" dirty="0" err="1" smtClean="0"/>
              <a:t>frienship</a:t>
            </a:r>
            <a:r>
              <a:rPr lang="en-US" baseline="0" dirty="0" smtClean="0"/>
              <a:t>, caring) and needs for esteem and self-esteem (</a:t>
            </a:r>
            <a:r>
              <a:rPr lang="en-US" baseline="0" dirty="0" err="1" smtClean="0"/>
              <a:t>recognitiion</a:t>
            </a:r>
            <a:r>
              <a:rPr lang="en-US" baseline="0" dirty="0" smtClean="0"/>
              <a:t> and self respect) </a:t>
            </a:r>
          </a:p>
          <a:p>
            <a:endParaRPr lang="en-US" baseline="0" dirty="0" smtClean="0"/>
          </a:p>
          <a:p>
            <a:r>
              <a:rPr lang="en-US" baseline="0" dirty="0" smtClean="0"/>
              <a:t>Top of </a:t>
            </a:r>
            <a:r>
              <a:rPr lang="en-US" baseline="0" dirty="0" err="1" smtClean="0"/>
              <a:t>pryamid</a:t>
            </a:r>
            <a:r>
              <a:rPr lang="en-US" baseline="0" dirty="0" smtClean="0"/>
              <a:t> is considered growth needs, which are expressed as a need for self-actualization. It is a positive, life-enhancing force for personal growth.  **He believed that if our basic needs are met, we will tend to move on to actualizing our potentials. </a:t>
            </a:r>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6</a:t>
            </a:fld>
            <a:endParaRPr lang="en-US"/>
          </a:p>
        </p:txBody>
      </p:sp>
    </p:spTree>
    <p:extLst>
      <p:ext uri="{BB962C8B-B14F-4D97-AF65-F5344CB8AC3E}">
        <p14:creationId xmlns:p14="http://schemas.microsoft.com/office/powerpoint/2010/main" val="4118468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Disregard of risk – excessive involvement in risky behaviors or activities </a:t>
            </a:r>
          </a:p>
          <a:p>
            <a:r>
              <a:rPr lang="en-US" dirty="0" smtClean="0"/>
              <a:t>Grandiose</a:t>
            </a:r>
            <a:r>
              <a:rPr lang="en-US" baseline="0" dirty="0" smtClean="0"/>
              <a:t> thinking (they think they are more important) example: </a:t>
            </a:r>
          </a:p>
          <a:p>
            <a:r>
              <a:rPr lang="en-US" baseline="0" dirty="0" smtClean="0"/>
              <a:t>**The cause is not known, but it has a genetic component and can run in families. </a:t>
            </a:r>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46</a:t>
            </a:fld>
            <a:endParaRPr lang="en-US"/>
          </a:p>
        </p:txBody>
      </p:sp>
    </p:spTree>
    <p:extLst>
      <p:ext uri="{BB962C8B-B14F-4D97-AF65-F5344CB8AC3E}">
        <p14:creationId xmlns:p14="http://schemas.microsoft.com/office/powerpoint/2010/main" val="1422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or someone you know has these symptoms for more than two </a:t>
            </a:r>
            <a:r>
              <a:rPr lang="en-US" baseline="0" dirty="0" err="1" smtClean="0"/>
              <a:t>weweks</a:t>
            </a:r>
            <a:r>
              <a:rPr lang="en-US" baseline="0" dirty="0" smtClean="0"/>
              <a:t>, ask a doctor for a depression screening </a:t>
            </a:r>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47</a:t>
            </a:fld>
            <a:endParaRPr lang="en-US"/>
          </a:p>
        </p:txBody>
      </p:sp>
    </p:spTree>
    <p:extLst>
      <p:ext uri="{BB962C8B-B14F-4D97-AF65-F5344CB8AC3E}">
        <p14:creationId xmlns:p14="http://schemas.microsoft.com/office/powerpoint/2010/main" val="1424773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57</a:t>
            </a:fld>
            <a:endParaRPr lang="en-US"/>
          </a:p>
        </p:txBody>
      </p:sp>
    </p:spTree>
    <p:extLst>
      <p:ext uri="{BB962C8B-B14F-4D97-AF65-F5344CB8AC3E}">
        <p14:creationId xmlns:p14="http://schemas.microsoft.com/office/powerpoint/2010/main" val="1012065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4123" indent="-524123">
              <a:buAutoNum type="arabicPeriod"/>
            </a:pPr>
            <a:r>
              <a:rPr lang="en-US" dirty="0" smtClean="0">
                <a:latin typeface="Trebuchet MS" pitchFamily="34" charset="0"/>
              </a:rPr>
              <a:t>Hide food from a binger or try to force an anorexic to eat</a:t>
            </a:r>
          </a:p>
          <a:p>
            <a:pPr marL="524123" indent="-524123">
              <a:buAutoNum type="arabicPeriod"/>
            </a:pPr>
            <a:r>
              <a:rPr lang="en-US" dirty="0" smtClean="0">
                <a:latin typeface="Trebuchet MS" pitchFamily="34" charset="0"/>
              </a:rPr>
              <a:t>Argue about how much they should or should not eat</a:t>
            </a:r>
            <a:endParaRPr lang="en-US" dirty="0">
              <a:latin typeface="Trebuchet MS" pitchFamily="34" charset="0"/>
            </a:endParaRPr>
          </a:p>
        </p:txBody>
      </p:sp>
      <p:sp>
        <p:nvSpPr>
          <p:cNvPr id="4" name="Slide Number Placeholder 3"/>
          <p:cNvSpPr>
            <a:spLocks noGrp="1"/>
          </p:cNvSpPr>
          <p:nvPr>
            <p:ph type="sldNum" sz="quarter" idx="10"/>
          </p:nvPr>
        </p:nvSpPr>
        <p:spPr/>
        <p:txBody>
          <a:bodyPr/>
          <a:lstStyle/>
          <a:p>
            <a:fld id="{C666CD16-4F26-4E25-B6E6-126DABF7E443}" type="slidenum">
              <a:rPr lang="en-US" smtClean="0"/>
              <a:pPr/>
              <a:t>58</a:t>
            </a:fld>
            <a:endParaRPr lang="en-US"/>
          </a:p>
        </p:txBody>
      </p:sp>
    </p:spTree>
    <p:extLst>
      <p:ext uri="{BB962C8B-B14F-4D97-AF65-F5344CB8AC3E}">
        <p14:creationId xmlns:p14="http://schemas.microsoft.com/office/powerpoint/2010/main" val="239443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None/>
            </a:pPr>
            <a:r>
              <a:rPr lang="en-US" b="1" dirty="0" smtClean="0">
                <a:latin typeface="Trebuchet MS" pitchFamily="34" charset="0"/>
              </a:rPr>
              <a:t>2) Calmly </a:t>
            </a:r>
            <a:r>
              <a:rPr lang="en-US" b="1" i="1" u="sng" dirty="0" smtClean="0">
                <a:latin typeface="Trebuchet MS" pitchFamily="34" charset="0"/>
              </a:rPr>
              <a:t>tell them the specific observations</a:t>
            </a:r>
            <a:r>
              <a:rPr lang="en-US" b="1" dirty="0" smtClean="0">
                <a:latin typeface="Trebuchet MS" pitchFamily="34" charset="0"/>
              </a:rPr>
              <a:t> that have aroused your concern.</a:t>
            </a:r>
          </a:p>
          <a:p>
            <a:pPr>
              <a:lnSpc>
                <a:spcPct val="80000"/>
              </a:lnSpc>
              <a:buNone/>
            </a:pPr>
            <a:r>
              <a:rPr lang="en-US" b="1" dirty="0" smtClean="0">
                <a:latin typeface="Trebuchet MS" pitchFamily="34" charset="0"/>
              </a:rPr>
              <a:t>3) </a:t>
            </a:r>
            <a:r>
              <a:rPr lang="en-US" b="1" i="1" u="sng" dirty="0" smtClean="0">
                <a:latin typeface="Trebuchet MS" pitchFamily="34" charset="0"/>
              </a:rPr>
              <a:t>Ask the question</a:t>
            </a:r>
            <a:r>
              <a:rPr lang="en-US" b="1" dirty="0" smtClean="0">
                <a:latin typeface="Trebuchet MS" pitchFamily="34" charset="0"/>
              </a:rPr>
              <a:t>: “Are you depressed, starving yourself, hearing voices, etc.?</a:t>
            </a:r>
          </a:p>
          <a:p>
            <a:pPr>
              <a:lnSpc>
                <a:spcPct val="80000"/>
              </a:lnSpc>
              <a:buNone/>
            </a:pPr>
            <a:r>
              <a:rPr lang="en-US" b="1" dirty="0" smtClean="0">
                <a:latin typeface="Trebuchet MS" pitchFamily="34" charset="0"/>
              </a:rPr>
              <a:t>4) </a:t>
            </a:r>
            <a:r>
              <a:rPr lang="en-US" b="1" i="1" u="sng" dirty="0" smtClean="0">
                <a:latin typeface="Trebuchet MS" pitchFamily="34" charset="0"/>
              </a:rPr>
              <a:t>Tell a trusted adult</a:t>
            </a:r>
            <a:r>
              <a:rPr lang="en-US" b="1" dirty="0" smtClean="0">
                <a:latin typeface="Trebuchet MS" pitchFamily="34" charset="0"/>
              </a:rPr>
              <a:t> (immediately if the person has problems that scare you!: nurse, teacher, coach, counselor)</a:t>
            </a:r>
          </a:p>
          <a:p>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60</a:t>
            </a:fld>
            <a:endParaRPr lang="en-US"/>
          </a:p>
        </p:txBody>
      </p:sp>
    </p:spTree>
    <p:extLst>
      <p:ext uri="{BB962C8B-B14F-4D97-AF65-F5344CB8AC3E}">
        <p14:creationId xmlns:p14="http://schemas.microsoft.com/office/powerpoint/2010/main" val="2703025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Needs: sense of belonging and love </a:t>
            </a:r>
          </a:p>
          <a:p>
            <a:r>
              <a:rPr lang="en-US" baseline="0" dirty="0" smtClean="0"/>
              <a:t>Self-esteem &amp; esteem: need recognition and status </a:t>
            </a:r>
          </a:p>
          <a:p>
            <a:r>
              <a:rPr lang="en-US" baseline="0" dirty="0" smtClean="0"/>
              <a:t>Self-actualization: </a:t>
            </a:r>
          </a:p>
          <a:p>
            <a:endParaRPr lang="en-US" baseline="0" dirty="0" smtClean="0"/>
          </a:p>
          <a:p>
            <a:r>
              <a:rPr lang="en-US" baseline="0" dirty="0" smtClean="0"/>
              <a:t>Love needs must be satisfied first**</a:t>
            </a:r>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7</a:t>
            </a:fld>
            <a:endParaRPr lang="en-US"/>
          </a:p>
        </p:txBody>
      </p:sp>
    </p:spTree>
    <p:extLst>
      <p:ext uri="{BB962C8B-B14F-4D97-AF65-F5344CB8AC3E}">
        <p14:creationId xmlns:p14="http://schemas.microsoft.com/office/powerpoint/2010/main" val="386960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it moving?</a:t>
            </a:r>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15</a:t>
            </a:fld>
            <a:endParaRPr lang="en-US"/>
          </a:p>
        </p:txBody>
      </p:sp>
    </p:spTree>
    <p:extLst>
      <p:ext uri="{BB962C8B-B14F-4D97-AF65-F5344CB8AC3E}">
        <p14:creationId xmlns:p14="http://schemas.microsoft.com/office/powerpoint/2010/main" val="4013941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Relax</a:t>
            </a:r>
            <a:r>
              <a:rPr lang="en-US" baseline="0" dirty="0" smtClean="0"/>
              <a:t> and concentrate on the four small dots in the middle of the picture for about 30-40 seconds</a:t>
            </a:r>
          </a:p>
          <a:p>
            <a:r>
              <a:rPr lang="en-US" baseline="0" dirty="0" smtClean="0"/>
              <a:t>Then take a look at any smooth single surface (wall) need you)</a:t>
            </a:r>
          </a:p>
          <a:p>
            <a:r>
              <a:rPr lang="en-US" baseline="0" dirty="0" smtClean="0"/>
              <a:t>You will see a circle of light developing, start blinking your eyes of couple of times and u will see a image emerging (what do you see? </a:t>
            </a:r>
            <a:r>
              <a:rPr lang="en-US" baseline="0" smtClean="0"/>
              <a:t>Who do you see?) Jesus </a:t>
            </a:r>
            <a:endParaRPr lang="en-US"/>
          </a:p>
        </p:txBody>
      </p:sp>
      <p:sp>
        <p:nvSpPr>
          <p:cNvPr id="4" name="Slide Number Placeholder 3"/>
          <p:cNvSpPr>
            <a:spLocks noGrp="1"/>
          </p:cNvSpPr>
          <p:nvPr>
            <p:ph type="sldNum" sz="quarter" idx="10"/>
          </p:nvPr>
        </p:nvSpPr>
        <p:spPr/>
        <p:txBody>
          <a:bodyPr/>
          <a:lstStyle/>
          <a:p>
            <a:fld id="{C666CD16-4F26-4E25-B6E6-126DABF7E443}" type="slidenum">
              <a:rPr lang="en-US" smtClean="0"/>
              <a:pPr/>
              <a:t>20</a:t>
            </a:fld>
            <a:endParaRPr lang="en-US"/>
          </a:p>
        </p:txBody>
      </p:sp>
    </p:spTree>
    <p:extLst>
      <p:ext uri="{BB962C8B-B14F-4D97-AF65-F5344CB8AC3E}">
        <p14:creationId xmlns:p14="http://schemas.microsoft.com/office/powerpoint/2010/main" val="3638101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Suicide</a:t>
            </a:r>
            <a:r>
              <a:rPr lang="en-US" baseline="0" dirty="0" smtClean="0"/>
              <a:t> and self-injury </a:t>
            </a:r>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24</a:t>
            </a:fld>
            <a:endParaRPr lang="en-US"/>
          </a:p>
        </p:txBody>
      </p:sp>
    </p:spTree>
    <p:extLst>
      <p:ext uri="{BB962C8B-B14F-4D97-AF65-F5344CB8AC3E}">
        <p14:creationId xmlns:p14="http://schemas.microsoft.com/office/powerpoint/2010/main" val="2595101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good as it gets move </a:t>
            </a:r>
            <a:endParaRPr lang="en-US" dirty="0" smtClean="0"/>
          </a:p>
          <a:p>
            <a:r>
              <a:rPr lang="en-US" dirty="0" smtClean="0"/>
              <a:t>Many</a:t>
            </a:r>
            <a:r>
              <a:rPr lang="en-US" baseline="0" dirty="0" smtClean="0"/>
              <a:t> of you have probably </a:t>
            </a:r>
            <a:r>
              <a:rPr lang="en-US" baseline="0" dirty="0" err="1" smtClean="0"/>
              <a:t>exerpeineces</a:t>
            </a:r>
            <a:r>
              <a:rPr lang="en-US" baseline="0" dirty="0" smtClean="0"/>
              <a:t> a mild obsessional thought, such as a song or jingle that repeats over and over in your mind </a:t>
            </a:r>
          </a:p>
          <a:p>
            <a:r>
              <a:rPr lang="en-US" baseline="0" dirty="0" smtClean="0"/>
              <a:t>True obsessions are images or thoughts that force their way into awareness against the persons will. </a:t>
            </a:r>
          </a:p>
          <a:p>
            <a:r>
              <a:rPr lang="en-US" baseline="0" dirty="0" smtClean="0"/>
              <a:t>Obsessions usually give rise to compulsions (irrational acts that a person feels driven to repeat) Often, these compulsive acts help control or block our anxiety caused by an obsession. </a:t>
            </a:r>
          </a:p>
          <a:p>
            <a:r>
              <a:rPr lang="en-US" baseline="0" dirty="0" smtClean="0"/>
              <a:t>Many compulsive people are checkers or cleaners (I am a checker) </a:t>
            </a:r>
          </a:p>
          <a:p>
            <a:r>
              <a:rPr lang="en-US" baseline="0" dirty="0" smtClean="0"/>
              <a:t>Compulsions </a:t>
            </a:r>
            <a:r>
              <a:rPr lang="en-US" baseline="0" dirty="0" err="1" smtClean="0"/>
              <a:t>interrere</a:t>
            </a:r>
            <a:r>
              <a:rPr lang="en-US" baseline="0" dirty="0" smtClean="0"/>
              <a:t> with individuals daily routine, which causes a dramatic affect in leading a normal life (because they are so </a:t>
            </a:r>
            <a:r>
              <a:rPr lang="en-US" baseline="0" dirty="0" err="1" smtClean="0"/>
              <a:t>repetative</a:t>
            </a:r>
            <a:r>
              <a:rPr lang="en-US" baseline="0" dirty="0" smtClean="0"/>
              <a:t>)  </a:t>
            </a:r>
            <a:r>
              <a:rPr lang="en-US" baseline="0" dirty="0" err="1" smtClean="0"/>
              <a:t>cleanres</a:t>
            </a:r>
            <a:r>
              <a:rPr lang="en-US" baseline="0" dirty="0" smtClean="0"/>
              <a:t> (the feeling of being dirty or to many germs </a:t>
            </a:r>
          </a:p>
          <a:p>
            <a:pPr defTabSz="931774">
              <a:defRPr/>
            </a:pPr>
            <a:r>
              <a:rPr lang="en-US" sz="800" dirty="0"/>
              <a:t>Obsessions usually lead to compulsions (irrational acts that a person feels driven to repeat) </a:t>
            </a:r>
          </a:p>
          <a:p>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25</a:t>
            </a:fld>
            <a:endParaRPr lang="en-US"/>
          </a:p>
        </p:txBody>
      </p:sp>
    </p:spTree>
    <p:extLst>
      <p:ext uri="{BB962C8B-B14F-4D97-AF65-F5344CB8AC3E}">
        <p14:creationId xmlns:p14="http://schemas.microsoft.com/office/powerpoint/2010/main" val="3737854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Causes = much is still unknown about the actual cause of phobias. There does not appear to influence between phobias and phobias of your parents. Children may learn phobias by observing a family members phobic reaction </a:t>
            </a:r>
          </a:p>
          <a:p>
            <a:endParaRPr lang="en-US" baseline="0" dirty="0" smtClean="0"/>
          </a:p>
          <a:p>
            <a:r>
              <a:rPr lang="en-US" baseline="0" dirty="0" smtClean="0"/>
              <a:t>Brain chemicals, genetics and traumatic experiences can also play an influence </a:t>
            </a:r>
          </a:p>
          <a:p>
            <a:endParaRPr lang="en-US" baseline="0" dirty="0" smtClean="0"/>
          </a:p>
          <a:p>
            <a:r>
              <a:rPr lang="en-US" baseline="0" dirty="0" smtClean="0"/>
              <a:t>These factors may increase your risk of phobias:</a:t>
            </a:r>
          </a:p>
          <a:p>
            <a:pPr marL="232943" indent="-232943">
              <a:buAutoNum type="arabicPeriod"/>
            </a:pPr>
            <a:r>
              <a:rPr lang="en-US" baseline="0" dirty="0" smtClean="0"/>
              <a:t>Your age </a:t>
            </a:r>
          </a:p>
          <a:p>
            <a:pPr marL="232943" indent="-232943">
              <a:buAutoNum type="arabicPeriod"/>
            </a:pPr>
            <a:r>
              <a:rPr lang="en-US" baseline="0" dirty="0" smtClean="0"/>
              <a:t>Your sex – phobias affect both sexes, but women and girls are more likely to have specific phobias or social phobia </a:t>
            </a:r>
          </a:p>
          <a:p>
            <a:pPr marL="232943" indent="-232943">
              <a:buAutoNum type="arabicPeriod"/>
            </a:pPr>
            <a:r>
              <a:rPr lang="en-US" baseline="0" dirty="0" smtClean="0"/>
              <a:t>Your family – more likely to develop a phobia is someone in the family does</a:t>
            </a:r>
          </a:p>
          <a:p>
            <a:pPr marL="232943" indent="-232943">
              <a:buAutoNum type="arabicPeriod"/>
            </a:pPr>
            <a:r>
              <a:rPr lang="en-US" baseline="0" dirty="0" smtClean="0"/>
              <a:t>A traumatic event – experiencing a traumatic event, such as being trapped in an elevator or attacked by an animal may trigger or develop a phobia </a:t>
            </a:r>
          </a:p>
        </p:txBody>
      </p:sp>
      <p:sp>
        <p:nvSpPr>
          <p:cNvPr id="4" name="Slide Number Placeholder 3"/>
          <p:cNvSpPr>
            <a:spLocks noGrp="1"/>
          </p:cNvSpPr>
          <p:nvPr>
            <p:ph type="sldNum" sz="quarter" idx="10"/>
          </p:nvPr>
        </p:nvSpPr>
        <p:spPr/>
        <p:txBody>
          <a:bodyPr/>
          <a:lstStyle/>
          <a:p>
            <a:fld id="{C666CD16-4F26-4E25-B6E6-126DABF7E443}" type="slidenum">
              <a:rPr lang="en-US" smtClean="0"/>
              <a:pPr/>
              <a:t>26</a:t>
            </a:fld>
            <a:endParaRPr lang="en-US"/>
          </a:p>
        </p:txBody>
      </p:sp>
    </p:spTree>
    <p:extLst>
      <p:ext uri="{BB962C8B-B14F-4D97-AF65-F5344CB8AC3E}">
        <p14:creationId xmlns:p14="http://schemas.microsoft.com/office/powerpoint/2010/main" val="3283268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Emotions</a:t>
            </a:r>
            <a:r>
              <a:rPr lang="en-US" baseline="0" dirty="0" smtClean="0"/>
              <a:t> may become blunted or very inappropriate. For example, if a person with schizophrenia is told his mother just died, he might smile or giggle or show now emotion at all. </a:t>
            </a:r>
          </a:p>
          <a:p>
            <a:r>
              <a:rPr lang="en-US" baseline="0" dirty="0" smtClean="0"/>
              <a:t>Delusions may include the idea that the person’s thoughts and actions are being controlled, that thoughts are being </a:t>
            </a:r>
            <a:r>
              <a:rPr lang="en-US" baseline="0" dirty="0" err="1" smtClean="0"/>
              <a:t>brodcasted</a:t>
            </a:r>
            <a:r>
              <a:rPr lang="en-US" baseline="0" dirty="0" smtClean="0"/>
              <a:t> so others can hear them or that thoughts have been inserted into the persons mind or that thoughts have been removed </a:t>
            </a:r>
            <a:endParaRPr lang="en-US" dirty="0"/>
          </a:p>
        </p:txBody>
      </p:sp>
      <p:sp>
        <p:nvSpPr>
          <p:cNvPr id="4" name="Slide Number Placeholder 3"/>
          <p:cNvSpPr>
            <a:spLocks noGrp="1"/>
          </p:cNvSpPr>
          <p:nvPr>
            <p:ph type="sldNum" sz="quarter" idx="10"/>
          </p:nvPr>
        </p:nvSpPr>
        <p:spPr/>
        <p:txBody>
          <a:bodyPr/>
          <a:lstStyle/>
          <a:p>
            <a:fld id="{C666CD16-4F26-4E25-B6E6-126DABF7E443}" type="slidenum">
              <a:rPr lang="en-US" smtClean="0"/>
              <a:pPr/>
              <a:t>28</a:t>
            </a:fld>
            <a:endParaRPr lang="en-US"/>
          </a:p>
        </p:txBody>
      </p:sp>
    </p:spTree>
    <p:extLst>
      <p:ext uri="{BB962C8B-B14F-4D97-AF65-F5344CB8AC3E}">
        <p14:creationId xmlns:p14="http://schemas.microsoft.com/office/powerpoint/2010/main" val="2050424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40F479-B781-4470-856D-6B0E2ED46E7A}" type="datetimeFigureOut">
              <a:rPr lang="en-US" smtClean="0"/>
              <a:pPr/>
              <a:t>12/22/2015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3DEE62-ED02-466A-8343-CDCA483252E8}" type="slidenum">
              <a:rPr lang="en-US" smtClean="0"/>
              <a:pPr/>
              <a:t>‹#›</a:t>
            </a:fld>
            <a:endParaRPr lang="en-US"/>
          </a:p>
        </p:txBody>
      </p:sp>
    </p:spTree>
    <p:extLst>
      <p:ext uri="{BB962C8B-B14F-4D97-AF65-F5344CB8AC3E}">
        <p14:creationId xmlns:p14="http://schemas.microsoft.com/office/powerpoint/2010/main" val="930512241"/>
      </p:ext>
    </p:extLst>
  </p:cSld>
  <p:clrMapOvr>
    <a:masterClrMapping/>
  </p:clrMapOvr>
  <p:transition spd="slow">
    <p:pull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40F479-B781-4470-856D-6B0E2ED46E7A}" type="datetimeFigureOut">
              <a:rPr lang="en-US" smtClean="0"/>
              <a:pPr/>
              <a:t>12/22/2015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3DEE62-ED02-466A-8343-CDCA483252E8}" type="slidenum">
              <a:rPr lang="en-US" smtClean="0"/>
              <a:pPr/>
              <a:t>‹#›</a:t>
            </a:fld>
            <a:endParaRPr lang="en-US"/>
          </a:p>
        </p:txBody>
      </p:sp>
    </p:spTree>
    <p:extLst>
      <p:ext uri="{BB962C8B-B14F-4D97-AF65-F5344CB8AC3E}">
        <p14:creationId xmlns:p14="http://schemas.microsoft.com/office/powerpoint/2010/main" val="2644100452"/>
      </p:ext>
    </p:extLst>
  </p:cSld>
  <p:clrMapOvr>
    <a:masterClrMapping/>
  </p:clrMapOvr>
  <p:transition spd="slow">
    <p:pull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40F479-B781-4470-856D-6B0E2ED46E7A}" type="datetimeFigureOut">
              <a:rPr lang="en-US" smtClean="0"/>
              <a:pPr/>
              <a:t>12/22/2015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3DEE62-ED02-466A-8343-CDCA483252E8}" type="slidenum">
              <a:rPr lang="en-US" smtClean="0"/>
              <a:pPr/>
              <a:t>‹#›</a:t>
            </a:fld>
            <a:endParaRPr lang="en-US"/>
          </a:p>
        </p:txBody>
      </p:sp>
    </p:spTree>
    <p:extLst>
      <p:ext uri="{BB962C8B-B14F-4D97-AF65-F5344CB8AC3E}">
        <p14:creationId xmlns:p14="http://schemas.microsoft.com/office/powerpoint/2010/main" val="3381098069"/>
      </p:ext>
    </p:extLst>
  </p:cSld>
  <p:clrMapOvr>
    <a:masterClrMapping/>
  </p:clrMapOvr>
  <p:transition spd="slow">
    <p:pull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D18AAB-B375-44FE-A7FC-397288361EBC}" type="slidenum">
              <a:rPr lang="en-US"/>
              <a:pPr>
                <a:defRPr/>
              </a:pPr>
              <a:t>‹#›</a:t>
            </a:fld>
            <a:endParaRPr lang="en-US"/>
          </a:p>
        </p:txBody>
      </p:sp>
    </p:spTree>
    <p:extLst>
      <p:ext uri="{BB962C8B-B14F-4D97-AF65-F5344CB8AC3E}">
        <p14:creationId xmlns:p14="http://schemas.microsoft.com/office/powerpoint/2010/main" val="3313642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40F479-B781-4470-856D-6B0E2ED46E7A}" type="datetimeFigureOut">
              <a:rPr lang="en-US" smtClean="0"/>
              <a:pPr/>
              <a:t>12/22/2015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3DEE62-ED02-466A-8343-CDCA483252E8}" type="slidenum">
              <a:rPr lang="en-US" smtClean="0"/>
              <a:pPr/>
              <a:t>‹#›</a:t>
            </a:fld>
            <a:endParaRPr lang="en-US"/>
          </a:p>
        </p:txBody>
      </p:sp>
    </p:spTree>
    <p:extLst>
      <p:ext uri="{BB962C8B-B14F-4D97-AF65-F5344CB8AC3E}">
        <p14:creationId xmlns:p14="http://schemas.microsoft.com/office/powerpoint/2010/main" val="2672084931"/>
      </p:ext>
    </p:extLst>
  </p:cSld>
  <p:clrMapOvr>
    <a:masterClrMapping/>
  </p:clrMapOvr>
  <p:transition spd="slow">
    <p:pull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40F479-B781-4470-856D-6B0E2ED46E7A}" type="datetimeFigureOut">
              <a:rPr lang="en-US" smtClean="0"/>
              <a:pPr/>
              <a:t>12/22/2015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3DEE62-ED02-466A-8343-CDCA483252E8}" type="slidenum">
              <a:rPr lang="en-US" smtClean="0"/>
              <a:pPr/>
              <a:t>‹#›</a:t>
            </a:fld>
            <a:endParaRPr lang="en-US"/>
          </a:p>
        </p:txBody>
      </p:sp>
    </p:spTree>
    <p:extLst>
      <p:ext uri="{BB962C8B-B14F-4D97-AF65-F5344CB8AC3E}">
        <p14:creationId xmlns:p14="http://schemas.microsoft.com/office/powerpoint/2010/main" val="810267220"/>
      </p:ext>
    </p:extLst>
  </p:cSld>
  <p:clrMapOvr>
    <a:masterClrMapping/>
  </p:clrMapOvr>
  <p:transition spd="slow">
    <p:pull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40F479-B781-4470-856D-6B0E2ED46E7A}" type="datetimeFigureOut">
              <a:rPr lang="en-US" smtClean="0"/>
              <a:pPr/>
              <a:t>12/22/2015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3DEE62-ED02-466A-8343-CDCA483252E8}" type="slidenum">
              <a:rPr lang="en-US" smtClean="0"/>
              <a:pPr/>
              <a:t>‹#›</a:t>
            </a:fld>
            <a:endParaRPr lang="en-US"/>
          </a:p>
        </p:txBody>
      </p:sp>
    </p:spTree>
    <p:extLst>
      <p:ext uri="{BB962C8B-B14F-4D97-AF65-F5344CB8AC3E}">
        <p14:creationId xmlns:p14="http://schemas.microsoft.com/office/powerpoint/2010/main" val="662287351"/>
      </p:ext>
    </p:extLst>
  </p:cSld>
  <p:clrMapOvr>
    <a:masterClrMapping/>
  </p:clrMapOvr>
  <p:transition spd="slow">
    <p:pull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40F479-B781-4470-856D-6B0E2ED46E7A}" type="datetimeFigureOut">
              <a:rPr lang="en-US" smtClean="0"/>
              <a:pPr/>
              <a:t>12/22/2015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3DEE62-ED02-466A-8343-CDCA483252E8}" type="slidenum">
              <a:rPr lang="en-US" smtClean="0"/>
              <a:pPr/>
              <a:t>‹#›</a:t>
            </a:fld>
            <a:endParaRPr lang="en-US"/>
          </a:p>
        </p:txBody>
      </p:sp>
    </p:spTree>
    <p:extLst>
      <p:ext uri="{BB962C8B-B14F-4D97-AF65-F5344CB8AC3E}">
        <p14:creationId xmlns:p14="http://schemas.microsoft.com/office/powerpoint/2010/main" val="3759663940"/>
      </p:ext>
    </p:extLst>
  </p:cSld>
  <p:clrMapOvr>
    <a:masterClrMapping/>
  </p:clrMapOvr>
  <p:transition spd="slow">
    <p:pull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40F479-B781-4470-856D-6B0E2ED46E7A}" type="datetimeFigureOut">
              <a:rPr lang="en-US" smtClean="0"/>
              <a:pPr/>
              <a:t>12/22/2015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3DEE62-ED02-466A-8343-CDCA483252E8}" type="slidenum">
              <a:rPr lang="en-US" smtClean="0"/>
              <a:pPr/>
              <a:t>‹#›</a:t>
            </a:fld>
            <a:endParaRPr lang="en-US"/>
          </a:p>
        </p:txBody>
      </p:sp>
    </p:spTree>
    <p:extLst>
      <p:ext uri="{BB962C8B-B14F-4D97-AF65-F5344CB8AC3E}">
        <p14:creationId xmlns:p14="http://schemas.microsoft.com/office/powerpoint/2010/main" val="2418935518"/>
      </p:ext>
    </p:extLst>
  </p:cSld>
  <p:clrMapOvr>
    <a:masterClrMapping/>
  </p:clrMapOvr>
  <p:transition spd="slow">
    <p:pull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40F479-B781-4470-856D-6B0E2ED46E7A}" type="datetimeFigureOut">
              <a:rPr lang="en-US" smtClean="0"/>
              <a:pPr/>
              <a:t>12/22/2015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3DEE62-ED02-466A-8343-CDCA483252E8}" type="slidenum">
              <a:rPr lang="en-US" smtClean="0"/>
              <a:pPr/>
              <a:t>‹#›</a:t>
            </a:fld>
            <a:endParaRPr lang="en-US"/>
          </a:p>
        </p:txBody>
      </p:sp>
    </p:spTree>
    <p:extLst>
      <p:ext uri="{BB962C8B-B14F-4D97-AF65-F5344CB8AC3E}">
        <p14:creationId xmlns:p14="http://schemas.microsoft.com/office/powerpoint/2010/main" val="1511037733"/>
      </p:ext>
    </p:extLst>
  </p:cSld>
  <p:clrMapOvr>
    <a:masterClrMapping/>
  </p:clrMapOvr>
  <p:transition spd="slow">
    <p:pull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40F479-B781-4470-856D-6B0E2ED46E7A}" type="datetimeFigureOut">
              <a:rPr lang="en-US" smtClean="0"/>
              <a:pPr/>
              <a:t>12/22/2015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3DEE62-ED02-466A-8343-CDCA483252E8}" type="slidenum">
              <a:rPr lang="en-US" smtClean="0"/>
              <a:pPr/>
              <a:t>‹#›</a:t>
            </a:fld>
            <a:endParaRPr lang="en-US"/>
          </a:p>
        </p:txBody>
      </p:sp>
    </p:spTree>
    <p:extLst>
      <p:ext uri="{BB962C8B-B14F-4D97-AF65-F5344CB8AC3E}">
        <p14:creationId xmlns:p14="http://schemas.microsoft.com/office/powerpoint/2010/main" val="891408469"/>
      </p:ext>
    </p:extLst>
  </p:cSld>
  <p:clrMapOvr>
    <a:masterClrMapping/>
  </p:clrMapOvr>
  <p:transition spd="slow">
    <p:pull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40F479-B781-4470-856D-6B0E2ED46E7A}" type="datetimeFigureOut">
              <a:rPr lang="en-US" smtClean="0"/>
              <a:pPr/>
              <a:t>12/22/2015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3DEE62-ED02-466A-8343-CDCA483252E8}" type="slidenum">
              <a:rPr lang="en-US" smtClean="0"/>
              <a:pPr/>
              <a:t>‹#›</a:t>
            </a:fld>
            <a:endParaRPr lang="en-US"/>
          </a:p>
        </p:txBody>
      </p:sp>
    </p:spTree>
    <p:extLst>
      <p:ext uri="{BB962C8B-B14F-4D97-AF65-F5344CB8AC3E}">
        <p14:creationId xmlns:p14="http://schemas.microsoft.com/office/powerpoint/2010/main" val="2906108907"/>
      </p:ext>
    </p:extLst>
  </p:cSld>
  <p:clrMapOvr>
    <a:masterClrMapping/>
  </p:clrMapOvr>
  <p:transition spd="slow">
    <p:pull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0F479-B781-4470-856D-6B0E2ED46E7A}" type="datetimeFigureOut">
              <a:rPr lang="en-US" smtClean="0"/>
              <a:pPr/>
              <a:t>12/22/2015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DEE62-ED02-466A-8343-CDCA483252E8}" type="slidenum">
              <a:rPr lang="en-US" smtClean="0"/>
              <a:pPr/>
              <a:t>‹#›</a:t>
            </a:fld>
            <a:endParaRPr lang="en-US"/>
          </a:p>
        </p:txBody>
      </p:sp>
    </p:spTree>
    <p:extLst>
      <p:ext uri="{BB962C8B-B14F-4D97-AF65-F5344CB8AC3E}">
        <p14:creationId xmlns:p14="http://schemas.microsoft.com/office/powerpoint/2010/main" val="21201038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spd="slow">
    <p:pull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youtube.com/watch?v=ltun92DfnPY&amp;index=5&amp;list=WLLaUTAc57_NnUCft-DaMjMvaryDdD7-wJ"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sM3h6nnu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ZJ2HNOnoK1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youtube.com/watch?v=4LScZZOkeI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PVHNGZ0Omx0&amp;safety_mode=true&amp;persist_safety_mode=1" TargetMode="External"/><Relationship Id="rId2" Type="http://schemas.openxmlformats.org/officeDocument/2006/relationships/hyperlink" Target="https://www.youtube.com/watch?v=0vvU-Ajwbo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youtube.com/watch?v=TnZ0_iqv5Jw" TargetMode="External"/><Relationship Id="rId4" Type="http://schemas.openxmlformats.org/officeDocument/2006/relationships/hyperlink" Target="https://www.youtube.com/watch?feature=player_detailpage&amp;v=i6kJ3nrdvDc"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_u3BRY2RF5I&amp;list=WLLaUTAc57_NnUCft-DaMjMvaryDdD7-wJ&amp;index=11" TargetMode="External"/><Relationship Id="rId2" Type="http://schemas.openxmlformats.org/officeDocument/2006/relationships/hyperlink" Target="https://www.youtube.com/watch?v=jdpQir1sqiQ"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www.youtube.com/watch?v=qFbYW6bNViw&amp;feature=relat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S2N_uvnvGbI"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feature=player_detailpage&amp;v=VM3XFkLA7YI"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J8ohPJZiP1w&amp;index=12&amp;list=PLLaUTAc57_NnUCft-DaMjMvaryDdD7-wJ"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save.org/" TargetMode="External"/><Relationship Id="rId2" Type="http://schemas.openxmlformats.org/officeDocument/2006/relationships/hyperlink" Target="https://www.youtube.com/watch?feature=player_detailpage&amp;v=3BByqa7bhto" TargetMode="External"/><Relationship Id="rId1" Type="http://schemas.openxmlformats.org/officeDocument/2006/relationships/slideLayout" Target="../slideLayouts/slideLayout2.xml"/><Relationship Id="rId5" Type="http://schemas.openxmlformats.org/officeDocument/2006/relationships/hyperlink" Target="http://www.sprc.org/states/minnesota" TargetMode="External"/><Relationship Id="rId4" Type="http://schemas.openxmlformats.org/officeDocument/2006/relationships/hyperlink" Target="http://www.suicide.org/index.html"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feature=player_detailpage&amp;v=zOK7ijzywgs"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youtube.com/watch?v=G_Z3lmidmr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52400"/>
            <a:ext cx="6324600" cy="2133600"/>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553200" y="152400"/>
            <a:ext cx="2438400" cy="6477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130175"/>
            <a:ext cx="5715000" cy="1470025"/>
          </a:xfrm>
        </p:spPr>
        <p:txBody>
          <a:bodyPr>
            <a:normAutofit/>
          </a:bodyPr>
          <a:lstStyle/>
          <a:p>
            <a:r>
              <a:rPr lang="en-US" sz="6600" dirty="0" smtClean="0">
                <a:latin typeface="Berlin Sans FB" pitchFamily="34" charset="0"/>
              </a:rPr>
              <a:t>Mental Health </a:t>
            </a:r>
            <a:endParaRPr lang="en-US" sz="6600" dirty="0">
              <a:latin typeface="Berlin Sans FB" pitchFamily="34" charset="0"/>
            </a:endParaRP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438400"/>
            <a:ext cx="6324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1" y="304800"/>
            <a:ext cx="2133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4800" y="1219200"/>
            <a:ext cx="6248400" cy="1754326"/>
          </a:xfrm>
          <a:prstGeom prst="rect">
            <a:avLst/>
          </a:prstGeom>
          <a:noFill/>
        </p:spPr>
        <p:txBody>
          <a:bodyPr wrap="square" rtlCol="0">
            <a:spAutoFit/>
          </a:bodyPr>
          <a:lstStyle/>
          <a:p>
            <a:pPr algn="ctr"/>
            <a:r>
              <a:rPr lang="en-US" sz="3200" dirty="0" smtClean="0">
                <a:latin typeface="Boopee" pitchFamily="2" charset="0"/>
              </a:rPr>
              <a:t>“Same world, </a:t>
            </a:r>
            <a:r>
              <a:rPr lang="en-US" sz="3200" b="1" dirty="0" smtClean="0">
                <a:latin typeface="Boopee" pitchFamily="2" charset="0"/>
              </a:rPr>
              <a:t>different view</a:t>
            </a:r>
            <a:r>
              <a:rPr lang="en-US" sz="3200" dirty="0" smtClean="0">
                <a:latin typeface="Boopee" pitchFamily="2" charset="0"/>
              </a:rPr>
              <a:t>”</a:t>
            </a:r>
          </a:p>
          <a:p>
            <a:pPr algn="ctr"/>
            <a:r>
              <a:rPr lang="en-US" sz="2000" dirty="0">
                <a:latin typeface="Boopee" pitchFamily="2" charset="0"/>
                <a:hlinkClick r:id="rId4"/>
              </a:rPr>
              <a:t>https://</a:t>
            </a:r>
            <a:r>
              <a:rPr lang="en-US" sz="2000" dirty="0" smtClean="0">
                <a:latin typeface="Boopee" pitchFamily="2" charset="0"/>
                <a:hlinkClick r:id="rId4"/>
              </a:rPr>
              <a:t>www.youtube.com/watch?v=ltun92DfnPY&amp;index=5&amp;list=WLLaUTAc57_NnUCft-DaMjMvaryDdD7-wJ</a:t>
            </a:r>
            <a:endParaRPr lang="en-US" sz="2000" dirty="0" smtClean="0">
              <a:latin typeface="Boopee" pitchFamily="2" charset="0"/>
            </a:endParaRPr>
          </a:p>
          <a:p>
            <a:pPr algn="ctr"/>
            <a:endParaRPr lang="en-US" sz="3600" dirty="0">
              <a:latin typeface="Boopee" pitchFamily="2" charset="0"/>
            </a:endParaRPr>
          </a:p>
        </p:txBody>
      </p:sp>
    </p:spTree>
    <p:extLst>
      <p:ext uri="{BB962C8B-B14F-4D97-AF65-F5344CB8AC3E}">
        <p14:creationId xmlns:p14="http://schemas.microsoft.com/office/powerpoint/2010/main" val="1327427814"/>
      </p:ext>
    </p:extLst>
  </p:cSld>
  <p:clrMapOvr>
    <a:masterClrMapping/>
  </p:clrMapOvr>
  <p:transition spd="slow">
    <p:pull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pPr eaLnBrk="1" hangingPunct="1"/>
            <a:r>
              <a:rPr lang="en-US" sz="4000" dirty="0" smtClean="0">
                <a:latin typeface="Berlin Sans FB" pitchFamily="34" charset="0"/>
              </a:rPr>
              <a:t>Mental Health Quiz</a:t>
            </a:r>
            <a:br>
              <a:rPr lang="en-US" sz="4000" dirty="0" smtClean="0">
                <a:latin typeface="Berlin Sans FB" pitchFamily="34" charset="0"/>
              </a:rPr>
            </a:br>
            <a:r>
              <a:rPr lang="en-US" sz="4000" dirty="0" smtClean="0">
                <a:latin typeface="Berlin Sans FB" pitchFamily="34" charset="0"/>
              </a:rPr>
              <a:t>Please reply saying: “true or false”</a:t>
            </a:r>
          </a:p>
        </p:txBody>
      </p:sp>
      <p:sp>
        <p:nvSpPr>
          <p:cNvPr id="67587" name="Rectangle 3"/>
          <p:cNvSpPr>
            <a:spLocks noGrp="1" noChangeArrowheads="1"/>
          </p:cNvSpPr>
          <p:nvPr>
            <p:ph type="body" idx="1"/>
          </p:nvPr>
        </p:nvSpPr>
        <p:spPr/>
        <p:txBody>
          <a:bodyPr/>
          <a:lstStyle/>
          <a:p>
            <a:pPr marL="609600" indent="-609600" eaLnBrk="1" hangingPunct="1">
              <a:buFontTx/>
              <a:buAutoNum type="arabicPeriod"/>
            </a:pPr>
            <a:r>
              <a:rPr lang="en-US" sz="2800" dirty="0" smtClean="0">
                <a:latin typeface="Berlin Sans FB" pitchFamily="34" charset="0"/>
              </a:rPr>
              <a:t>Mental illness is more common than diabetes.</a:t>
            </a:r>
          </a:p>
          <a:p>
            <a:pPr marL="609600" indent="-609600" eaLnBrk="1" hangingPunct="1">
              <a:buFontTx/>
              <a:buAutoNum type="arabicPeriod"/>
            </a:pPr>
            <a:r>
              <a:rPr lang="en-US" sz="2800" dirty="0" smtClean="0">
                <a:latin typeface="Berlin Sans FB" pitchFamily="34" charset="0"/>
              </a:rPr>
              <a:t>Mental illness occurs in 1 out of every 4 families in the U.S.</a:t>
            </a:r>
          </a:p>
          <a:p>
            <a:pPr marL="609600" indent="-609600" eaLnBrk="1" hangingPunct="1">
              <a:buFontTx/>
              <a:buAutoNum type="arabicPeriod"/>
            </a:pPr>
            <a:r>
              <a:rPr lang="en-US" sz="2800" dirty="0" smtClean="0">
                <a:latin typeface="Berlin Sans FB" pitchFamily="34" charset="0"/>
              </a:rPr>
              <a:t>Mental illnesses are treatable.</a:t>
            </a:r>
          </a:p>
          <a:p>
            <a:pPr marL="609600" indent="-609600" eaLnBrk="1" hangingPunct="1">
              <a:buFontTx/>
              <a:buAutoNum type="arabicPeriod"/>
            </a:pPr>
            <a:r>
              <a:rPr lang="en-US" sz="2800" dirty="0" smtClean="0">
                <a:latin typeface="Berlin Sans FB" pitchFamily="34" charset="0"/>
              </a:rPr>
              <a:t>Being mentally impaired/challenged is very different from having a mental illness.</a:t>
            </a:r>
          </a:p>
          <a:p>
            <a:pPr marL="609600" indent="-609600" eaLnBrk="1" hangingPunct="1">
              <a:buFontTx/>
              <a:buAutoNum type="arabicPeriod"/>
            </a:pPr>
            <a:r>
              <a:rPr lang="en-US" sz="2800" dirty="0" smtClean="0">
                <a:latin typeface="Berlin Sans FB" pitchFamily="34" charset="0"/>
              </a:rPr>
              <a:t>It can take medication, years of therapy, and counseling to treat a mental illness.</a:t>
            </a:r>
          </a:p>
          <a:p>
            <a:pPr marL="609600" indent="-609600" eaLnBrk="1" hangingPunct="1">
              <a:buFontTx/>
              <a:buNone/>
            </a:pPr>
            <a:endParaRPr lang="en-US" sz="2800" dirty="0" smtClean="0"/>
          </a:p>
        </p:txBody>
      </p:sp>
    </p:spTree>
    <p:extLst>
      <p:ext uri="{BB962C8B-B14F-4D97-AF65-F5344CB8AC3E}">
        <p14:creationId xmlns:p14="http://schemas.microsoft.com/office/powerpoint/2010/main" val="30106766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additive="base">
                                        <p:cTn id="7" dur="1000" fill="hold"/>
                                        <p:tgtEl>
                                          <p:spTgt spid="6758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675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587">
                                            <p:txEl>
                                              <p:pRg st="1" end="1"/>
                                            </p:txEl>
                                          </p:spTgt>
                                        </p:tgtEl>
                                        <p:attrNameLst>
                                          <p:attrName>style.visibility</p:attrName>
                                        </p:attrNameLst>
                                      </p:cBhvr>
                                      <p:to>
                                        <p:strVal val="visible"/>
                                      </p:to>
                                    </p:set>
                                    <p:anim calcmode="lin" valueType="num">
                                      <p:cBhvr additive="base">
                                        <p:cTn id="13" dur="1000" fill="hold"/>
                                        <p:tgtEl>
                                          <p:spTgt spid="67587">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675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87">
                                            <p:txEl>
                                              <p:pRg st="2" end="2"/>
                                            </p:txEl>
                                          </p:spTgt>
                                        </p:tgtEl>
                                        <p:attrNameLst>
                                          <p:attrName>style.visibility</p:attrName>
                                        </p:attrNameLst>
                                      </p:cBhvr>
                                      <p:to>
                                        <p:strVal val="visible"/>
                                      </p:to>
                                    </p:set>
                                    <p:anim calcmode="lin" valueType="num">
                                      <p:cBhvr additive="base">
                                        <p:cTn id="19" dur="1000" fill="hold"/>
                                        <p:tgtEl>
                                          <p:spTgt spid="67587">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675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7587">
                                            <p:txEl>
                                              <p:pRg st="3" end="3"/>
                                            </p:txEl>
                                          </p:spTgt>
                                        </p:tgtEl>
                                        <p:attrNameLst>
                                          <p:attrName>style.visibility</p:attrName>
                                        </p:attrNameLst>
                                      </p:cBhvr>
                                      <p:to>
                                        <p:strVal val="visible"/>
                                      </p:to>
                                    </p:set>
                                    <p:anim calcmode="lin" valueType="num">
                                      <p:cBhvr additive="base">
                                        <p:cTn id="25" dur="1000" fill="hold"/>
                                        <p:tgtEl>
                                          <p:spTgt spid="67587">
                                            <p:txEl>
                                              <p:pRg st="3" end="3"/>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675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7587">
                                            <p:txEl>
                                              <p:pRg st="4" end="4"/>
                                            </p:txEl>
                                          </p:spTgt>
                                        </p:tgtEl>
                                        <p:attrNameLst>
                                          <p:attrName>style.visibility</p:attrName>
                                        </p:attrNameLst>
                                      </p:cBhvr>
                                      <p:to>
                                        <p:strVal val="visible"/>
                                      </p:to>
                                    </p:set>
                                    <p:anim calcmode="lin" valueType="num">
                                      <p:cBhvr additive="base">
                                        <p:cTn id="31" dur="1000" fill="hold"/>
                                        <p:tgtEl>
                                          <p:spTgt spid="67587">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675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a:t>
            </a:r>
            <a:endParaRPr lang="en-US" dirty="0"/>
          </a:p>
        </p:txBody>
      </p:sp>
      <p:sp>
        <p:nvSpPr>
          <p:cNvPr id="3" name="Content Placeholder 2"/>
          <p:cNvSpPr>
            <a:spLocks noGrp="1"/>
          </p:cNvSpPr>
          <p:nvPr>
            <p:ph idx="1"/>
          </p:nvPr>
        </p:nvSpPr>
        <p:spPr/>
        <p:txBody>
          <a:bodyPr/>
          <a:lstStyle/>
          <a:p>
            <a:r>
              <a:rPr lang="en-US" dirty="0">
                <a:latin typeface="Berlin Sans FB" pitchFamily="34" charset="0"/>
              </a:rPr>
              <a:t>If you answered </a:t>
            </a:r>
            <a:r>
              <a:rPr lang="en-US" b="1" dirty="0">
                <a:latin typeface="Berlin Sans FB" pitchFamily="34" charset="0"/>
              </a:rPr>
              <a:t>true</a:t>
            </a:r>
            <a:r>
              <a:rPr lang="en-US" dirty="0">
                <a:latin typeface="Berlin Sans FB" pitchFamily="34" charset="0"/>
              </a:rPr>
              <a:t> to all: you’re a M.I. whiz!</a:t>
            </a:r>
          </a:p>
          <a:p>
            <a:endParaRPr lang="en-US" dirty="0"/>
          </a:p>
        </p:txBody>
      </p:sp>
    </p:spTree>
    <p:extLst>
      <p:ext uri="{BB962C8B-B14F-4D97-AF65-F5344CB8AC3E}">
        <p14:creationId xmlns:p14="http://schemas.microsoft.com/office/powerpoint/2010/main" val="4074769470"/>
      </p:ext>
    </p:extLst>
  </p:cSld>
  <p:clrMapOvr>
    <a:masterClrMapping/>
  </p:clrMapOvr>
  <p:transition spd="slow">
    <p:pull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447800"/>
          </a:xfrm>
        </p:spPr>
        <p:txBody>
          <a:bodyPr>
            <a:normAutofit fontScale="90000"/>
          </a:bodyPr>
          <a:lstStyle/>
          <a:p>
            <a:r>
              <a:rPr lang="en-US" sz="3200" dirty="0" smtClean="0">
                <a:latin typeface="Berlin Sans FB" pitchFamily="34" charset="0"/>
              </a:rPr>
              <a:t>There is a </a:t>
            </a:r>
            <a:r>
              <a:rPr lang="en-US" sz="3600" b="1" i="1" dirty="0" smtClean="0">
                <a:latin typeface="Berlin Sans FB" pitchFamily="34" charset="0"/>
              </a:rPr>
              <a:t>chemical imbalance in the brain </a:t>
            </a:r>
            <a:r>
              <a:rPr lang="en-US" sz="3200" dirty="0" smtClean="0">
                <a:latin typeface="Berlin Sans FB" pitchFamily="34" charset="0"/>
              </a:rPr>
              <a:t>of a person with a mental illness.  </a:t>
            </a:r>
            <a:br>
              <a:rPr lang="en-US" sz="3200" dirty="0" smtClean="0">
                <a:latin typeface="Berlin Sans FB" pitchFamily="34" charset="0"/>
              </a:rPr>
            </a:br>
            <a:endParaRPr lang="en-US" sz="3200" dirty="0">
              <a:latin typeface="Berlin Sans FB" pitchFamily="34" charset="0"/>
            </a:endParaRPr>
          </a:p>
        </p:txBody>
      </p:sp>
      <p:pic>
        <p:nvPicPr>
          <p:cNvPr id="3" name="Picture 4" descr="brain-x-text[1]"/>
          <p:cNvPicPr>
            <a:picLocks noChangeAspect="1" noChangeArrowheads="1"/>
          </p:cNvPicPr>
          <p:nvPr/>
        </p:nvPicPr>
        <p:blipFill>
          <a:blip r:embed="rId2" cstate="print"/>
          <a:srcRect/>
          <a:stretch>
            <a:fillRect/>
          </a:stretch>
        </p:blipFill>
        <p:spPr bwMode="auto">
          <a:xfrm>
            <a:off x="1066800" y="1371600"/>
            <a:ext cx="6934200" cy="5486400"/>
          </a:xfrm>
          <a:prstGeom prst="rect">
            <a:avLst/>
          </a:prstGeom>
          <a:noFill/>
          <a:ln w="9525">
            <a:noFill/>
            <a:miter lim="800000"/>
            <a:headEnd/>
            <a:tailEnd/>
          </a:ln>
        </p:spPr>
      </p:pic>
    </p:spTree>
    <p:extLst>
      <p:ext uri="{BB962C8B-B14F-4D97-AF65-F5344CB8AC3E}">
        <p14:creationId xmlns:p14="http://schemas.microsoft.com/office/powerpoint/2010/main" val="2446719747"/>
      </p:ext>
    </p:extLst>
  </p:cSld>
  <p:clrMapOvr>
    <a:masterClrMapping/>
  </p:clrMapOvr>
  <p:transition spd="slow">
    <p:pull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8600" y="152400"/>
            <a:ext cx="8610600" cy="2133600"/>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52400"/>
            <a:ext cx="7696200" cy="1143000"/>
          </a:xfrm>
        </p:spPr>
        <p:txBody>
          <a:bodyPr>
            <a:normAutofit/>
          </a:bodyPr>
          <a:lstStyle/>
          <a:p>
            <a:r>
              <a:rPr lang="en-US" sz="6600" dirty="0" smtClean="0">
                <a:latin typeface="Berlin Sans FB" pitchFamily="34" charset="0"/>
              </a:rPr>
              <a:t>Optical Illusions</a:t>
            </a:r>
            <a:endParaRPr lang="en-US" sz="6600" dirty="0">
              <a:latin typeface="Berlin Sans FB" pitchFamily="34" charset="0"/>
            </a:endParaRPr>
          </a:p>
        </p:txBody>
      </p:sp>
      <p:sp>
        <p:nvSpPr>
          <p:cNvPr id="3" name="Content Placeholder 2"/>
          <p:cNvSpPr>
            <a:spLocks noGrp="1"/>
          </p:cNvSpPr>
          <p:nvPr>
            <p:ph idx="1"/>
          </p:nvPr>
        </p:nvSpPr>
        <p:spPr>
          <a:xfrm>
            <a:off x="533400" y="914400"/>
            <a:ext cx="8229600" cy="1219200"/>
          </a:xfrm>
        </p:spPr>
        <p:txBody>
          <a:bodyPr anchor="ctr">
            <a:normAutofit/>
          </a:bodyPr>
          <a:lstStyle/>
          <a:p>
            <a:pPr marL="0" indent="0" algn="ctr">
              <a:buNone/>
            </a:pPr>
            <a:r>
              <a:rPr lang="en-US" sz="4400" dirty="0" smtClean="0">
                <a:latin typeface="Boopee" pitchFamily="2" charset="0"/>
              </a:rPr>
              <a:t>“Same picture, </a:t>
            </a:r>
            <a:r>
              <a:rPr lang="en-US" sz="4400" b="1" dirty="0" smtClean="0">
                <a:latin typeface="Boopee" pitchFamily="2" charset="0"/>
              </a:rPr>
              <a:t>different view</a:t>
            </a:r>
            <a:r>
              <a:rPr lang="en-US" sz="4400" dirty="0" smtClean="0">
                <a:latin typeface="Boopee" pitchFamily="2" charset="0"/>
              </a:rPr>
              <a:t>”</a:t>
            </a:r>
            <a:endParaRPr lang="en-US" sz="4400" dirty="0">
              <a:latin typeface="Boopee" pitchFamily="2" charset="0"/>
            </a:endParaRPr>
          </a:p>
        </p:txBody>
      </p:sp>
      <p:sp>
        <p:nvSpPr>
          <p:cNvPr id="5" name="Rectangle 4"/>
          <p:cNvSpPr/>
          <p:nvPr/>
        </p:nvSpPr>
        <p:spPr>
          <a:xfrm>
            <a:off x="228600" y="2362200"/>
            <a:ext cx="8610600" cy="434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437707"/>
            <a:ext cx="8305800" cy="419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5691436"/>
      </p:ext>
    </p:extLst>
  </p:cSld>
  <p:clrMapOvr>
    <a:masterClrMapping/>
  </p:clrMapOvr>
  <p:transition spd="slow">
    <p:pull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1913" y="685800"/>
            <a:ext cx="8401087"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303358"/>
      </p:ext>
    </p:extLst>
  </p:cSld>
  <p:clrMapOvr>
    <a:masterClrMapping/>
  </p:clrMapOvr>
  <p:transition spd="slow">
    <p:pull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938.photobucket.com/albums/ad226/rcknrllovr/optical%20illusion/ilusion4v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152400"/>
            <a:ext cx="87630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098845"/>
      </p:ext>
    </p:extLst>
  </p:cSld>
  <p:clrMapOvr>
    <a:masterClrMapping/>
  </p:clrMapOvr>
  <p:transition spd="slow">
    <p:pull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11300"/>
            <a:ext cx="83820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5546" y="381000"/>
            <a:ext cx="8095054" cy="707886"/>
          </a:xfrm>
          <a:prstGeom prst="rect">
            <a:avLst/>
          </a:prstGeom>
          <a:noFill/>
        </p:spPr>
        <p:txBody>
          <a:bodyPr wrap="square" rtlCol="0">
            <a:spAutoFit/>
          </a:bodyPr>
          <a:lstStyle/>
          <a:p>
            <a:pPr algn="ctr"/>
            <a:r>
              <a:rPr lang="en-US" sz="4000" dirty="0" smtClean="0">
                <a:latin typeface="Berlin Sans FB" pitchFamily="34" charset="0"/>
              </a:rPr>
              <a:t>How many gray dots do you see?</a:t>
            </a:r>
            <a:endParaRPr lang="en-US" sz="4000" dirty="0">
              <a:latin typeface="Berlin Sans FB" pitchFamily="34" charset="0"/>
            </a:endParaRPr>
          </a:p>
        </p:txBody>
      </p:sp>
    </p:spTree>
    <p:extLst>
      <p:ext uri="{BB962C8B-B14F-4D97-AF65-F5344CB8AC3E}">
        <p14:creationId xmlns:p14="http://schemas.microsoft.com/office/powerpoint/2010/main" val="2791786188"/>
      </p:ext>
    </p:extLst>
  </p:cSld>
  <p:clrMapOvr>
    <a:masterClrMapping/>
  </p:clrMapOvr>
  <p:transition spd="slow">
    <p:pull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latin typeface="Berlin Sans FB" pitchFamily="34" charset="0"/>
              </a:rPr>
              <a:t>Say the color of each word</a:t>
            </a:r>
            <a:endParaRPr lang="en-US" sz="4800" dirty="0">
              <a:latin typeface="Berlin Sans FB"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 y="1752600"/>
            <a:ext cx="7818120" cy="390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954213"/>
      </p:ext>
    </p:extLst>
  </p:cSld>
  <p:clrMapOvr>
    <a:masterClrMapping/>
  </p:clrMapOvr>
  <p:transition spd="slow">
    <p:pull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latin typeface="Berlin Sans FB" pitchFamily="34" charset="0"/>
              </a:rPr>
              <a:t>Are </a:t>
            </a:r>
            <a:r>
              <a:rPr lang="en-US" sz="3600" smtClean="0">
                <a:latin typeface="Berlin Sans FB" pitchFamily="34" charset="0"/>
              </a:rPr>
              <a:t>the horizontal </a:t>
            </a:r>
            <a:r>
              <a:rPr lang="en-US" sz="3600" dirty="0" smtClean="0">
                <a:latin typeface="Berlin Sans FB" pitchFamily="34" charset="0"/>
              </a:rPr>
              <a:t>lines straight or diagonal? </a:t>
            </a:r>
            <a:endParaRPr lang="en-US" sz="3600" dirty="0">
              <a:latin typeface="Berlin Sans FB" pitchFamily="34" charset="0"/>
            </a:endParaRP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798637"/>
            <a:ext cx="7848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50784"/>
      </p:ext>
    </p:extLst>
  </p:cSld>
  <p:clrMapOvr>
    <a:masterClrMapping/>
  </p:clrMapOvr>
  <p:transition spd="slow">
    <p:pull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978" y="762000"/>
            <a:ext cx="7412421" cy="541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226713"/>
      </p:ext>
    </p:extLst>
  </p:cSld>
  <p:clrMapOvr>
    <a:masterClrMapping/>
  </p:clrMapOvr>
  <p:transition spd="slow">
    <p:pull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7150"/>
        </p:spPr>
        <p:style>
          <a:lnRef idx="2">
            <a:schemeClr val="accent4"/>
          </a:lnRef>
          <a:fillRef idx="1">
            <a:schemeClr val="lt1"/>
          </a:fillRef>
          <a:effectRef idx="0">
            <a:schemeClr val="accent4"/>
          </a:effectRef>
          <a:fontRef idx="minor">
            <a:schemeClr val="dk1"/>
          </a:fontRef>
        </p:style>
        <p:txBody>
          <a:bodyPr>
            <a:normAutofit fontScale="90000"/>
          </a:bodyPr>
          <a:lstStyle/>
          <a:p>
            <a:r>
              <a:rPr lang="en-US" dirty="0" smtClean="0">
                <a:latin typeface="Berlin Sans FB" pitchFamily="34" charset="0"/>
              </a:rPr>
              <a:t>What is </a:t>
            </a:r>
            <a:r>
              <a:rPr lang="en-US" b="1" dirty="0" smtClean="0">
                <a:latin typeface="Berlin Sans FB" pitchFamily="34" charset="0"/>
              </a:rPr>
              <a:t>mental/emotional health</a:t>
            </a:r>
            <a:r>
              <a:rPr lang="en-US" dirty="0" smtClean="0">
                <a:latin typeface="Berlin Sans FB" pitchFamily="34" charset="0"/>
              </a:rPr>
              <a:t>?</a:t>
            </a:r>
            <a:endParaRPr lang="en-US" dirty="0">
              <a:latin typeface="Berlin Sans FB" pitchFamily="34" charset="0"/>
            </a:endParaRPr>
          </a:p>
        </p:txBody>
      </p:sp>
      <p:sp>
        <p:nvSpPr>
          <p:cNvPr id="3" name="Content Placeholder 2"/>
          <p:cNvSpPr>
            <a:spLocks noGrp="1"/>
          </p:cNvSpPr>
          <p:nvPr>
            <p:ph idx="1"/>
          </p:nvPr>
        </p:nvSpPr>
        <p:spPr/>
        <p:txBody>
          <a:bodyPr>
            <a:normAutofit fontScale="92500" lnSpcReduction="10000"/>
          </a:bodyPr>
          <a:lstStyle/>
          <a:p>
            <a:pPr marL="0" indent="0" algn="ctr">
              <a:buNone/>
            </a:pPr>
            <a:endParaRPr lang="en-US" sz="3600" dirty="0">
              <a:latin typeface="Trebuchet MS" pitchFamily="34" charset="0"/>
            </a:endParaRPr>
          </a:p>
          <a:p>
            <a:pPr marL="0" indent="0" algn="ctr">
              <a:buNone/>
            </a:pPr>
            <a:r>
              <a:rPr lang="en-US" sz="3600" i="1" dirty="0" smtClean="0">
                <a:latin typeface="Trebuchet MS" pitchFamily="34" charset="0"/>
              </a:rPr>
              <a:t>It’s a state of emotional and psychological well-being.</a:t>
            </a:r>
          </a:p>
          <a:p>
            <a:r>
              <a:rPr lang="en-US" sz="3600" b="1" dirty="0">
                <a:latin typeface="Trebuchet MS" pitchFamily="34" charset="0"/>
              </a:rPr>
              <a:t>Feels good about yourself</a:t>
            </a:r>
          </a:p>
          <a:p>
            <a:pPr marL="0" indent="0">
              <a:buNone/>
            </a:pPr>
            <a:endParaRPr lang="en-US" sz="3600" dirty="0">
              <a:latin typeface="Trebuchet MS" pitchFamily="34" charset="0"/>
            </a:endParaRPr>
          </a:p>
          <a:p>
            <a:r>
              <a:rPr lang="en-US" sz="3600" b="1" dirty="0">
                <a:latin typeface="Trebuchet MS" pitchFamily="34" charset="0"/>
              </a:rPr>
              <a:t>Feels comfortable with other people</a:t>
            </a:r>
          </a:p>
          <a:p>
            <a:pPr marL="0" indent="0">
              <a:buNone/>
            </a:pPr>
            <a:endParaRPr lang="en-US" sz="3600" dirty="0">
              <a:latin typeface="Trebuchet MS" pitchFamily="34" charset="0"/>
            </a:endParaRPr>
          </a:p>
          <a:p>
            <a:r>
              <a:rPr lang="en-US" sz="3600" b="1" dirty="0">
                <a:latin typeface="Trebuchet MS" pitchFamily="34" charset="0"/>
              </a:rPr>
              <a:t>Able to meet the demands of life </a:t>
            </a:r>
          </a:p>
          <a:p>
            <a:pPr marL="0" indent="0" algn="ctr">
              <a:buNone/>
            </a:pPr>
            <a:endParaRPr lang="en-US" sz="3600" dirty="0" smtClean="0">
              <a:latin typeface="Trebuchet MS" pitchFamily="34" charset="0"/>
            </a:endParaRPr>
          </a:p>
          <a:p>
            <a:pPr marL="0" indent="0" algn="ctr">
              <a:buNone/>
            </a:pPr>
            <a:endParaRPr lang="en-US" sz="3600" dirty="0">
              <a:latin typeface="Trebuchet MS" pitchFamily="34" charset="0"/>
            </a:endParaRPr>
          </a:p>
        </p:txBody>
      </p:sp>
    </p:spTree>
    <p:extLst>
      <p:ext uri="{BB962C8B-B14F-4D97-AF65-F5344CB8AC3E}">
        <p14:creationId xmlns:p14="http://schemas.microsoft.com/office/powerpoint/2010/main" val="1421157165"/>
      </p:ext>
    </p:extLst>
  </p:cSld>
  <p:clrMapOvr>
    <a:masterClrMapping/>
  </p:clrMapOvr>
  <p:transition spd="slow">
    <p:pull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04800"/>
            <a:ext cx="7443746" cy="6056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7150964"/>
      </p:ext>
    </p:extLst>
  </p:cSld>
  <p:clrMapOvr>
    <a:masterClrMapping/>
  </p:clrMapOvr>
  <p:transition spd="slow">
    <p:pull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457200"/>
            <a:ext cx="4824413" cy="5983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1539401"/>
      </p:ext>
    </p:extLst>
  </p:cSld>
  <p:clrMapOvr>
    <a:masterClrMapping/>
  </p:clrMapOvr>
  <p:transition spd="slow">
    <p:pull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erlin Sans FB" pitchFamily="34" charset="0"/>
              </a:rPr>
              <a:t>Do you see a face or a word?</a:t>
            </a:r>
            <a:endParaRPr lang="en-US" dirty="0">
              <a:latin typeface="Berlin Sans FB"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447800"/>
            <a:ext cx="5943600" cy="510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3014236"/>
      </p:ext>
    </p:extLst>
  </p:cSld>
  <p:clrMapOvr>
    <a:masterClrMapping/>
  </p:clrMapOvr>
  <p:transition spd="slow">
    <p:pull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219200"/>
            <a:ext cx="7772400" cy="4953000"/>
          </a:xfrm>
        </p:spPr>
        <p:txBody>
          <a:bodyPr>
            <a:normAutofit fontScale="90000"/>
          </a:bodyPr>
          <a:lstStyle/>
          <a:p>
            <a:pPr>
              <a:defRPr/>
            </a:pPr>
            <a:r>
              <a:rPr lang="en-US" b="0" dirty="0" smtClean="0">
                <a:latin typeface="Berlin Sans FB" pitchFamily="34" charset="0"/>
                <a:cs typeface="Times New Roman" pitchFamily="18" charset="0"/>
              </a:rPr>
              <a:t>Compare—HOW WOULD YOU FEEL IF YOU COULDN’T FIGURE THESE OUT? </a:t>
            </a:r>
            <a:br>
              <a:rPr lang="en-US" b="0" dirty="0" smtClean="0">
                <a:latin typeface="Berlin Sans FB" pitchFamily="34" charset="0"/>
                <a:cs typeface="Times New Roman" pitchFamily="18" charset="0"/>
              </a:rPr>
            </a:br>
            <a:r>
              <a:rPr lang="en-US" b="0" dirty="0">
                <a:latin typeface="Berlin Sans FB" pitchFamily="34" charset="0"/>
                <a:cs typeface="Times New Roman" pitchFamily="18" charset="0"/>
              </a:rPr>
              <a:t/>
            </a:r>
            <a:br>
              <a:rPr lang="en-US" b="0" dirty="0">
                <a:latin typeface="Berlin Sans FB" pitchFamily="34" charset="0"/>
                <a:cs typeface="Times New Roman" pitchFamily="18" charset="0"/>
              </a:rPr>
            </a:br>
            <a:r>
              <a:rPr lang="en-US" b="0" dirty="0" smtClean="0">
                <a:latin typeface="Berlin Sans FB" pitchFamily="34" charset="0"/>
                <a:cs typeface="Times New Roman" pitchFamily="18" charset="0"/>
              </a:rPr>
              <a:t>That is how a person with mental Illness could be feeling. They do not see things like you.</a:t>
            </a:r>
            <a:endParaRPr lang="en-US" b="0" dirty="0">
              <a:latin typeface="Berlin Sans FB" pitchFamily="34" charset="0"/>
              <a:cs typeface="Times New Roman" pitchFamily="18" charset="0"/>
            </a:endParaRPr>
          </a:p>
        </p:txBody>
      </p:sp>
      <p:sp>
        <p:nvSpPr>
          <p:cNvPr id="40963" name="Text Placeholder 2"/>
          <p:cNvSpPr>
            <a:spLocks noGrp="1"/>
          </p:cNvSpPr>
          <p:nvPr>
            <p:ph type="body" idx="1"/>
          </p:nvPr>
        </p:nvSpPr>
        <p:spPr>
          <a:xfrm>
            <a:off x="609600" y="381000"/>
            <a:ext cx="7772400" cy="381000"/>
          </a:xfrm>
        </p:spPr>
        <p:txBody>
          <a:bodyPr>
            <a:normAutofit lnSpcReduction="10000"/>
          </a:bodyPr>
          <a:lstStyle/>
          <a:p>
            <a:endParaRPr lang="en-US" dirty="0" smtClean="0"/>
          </a:p>
        </p:txBody>
      </p:sp>
    </p:spTree>
    <p:extLst>
      <p:ext uri="{BB962C8B-B14F-4D97-AF65-F5344CB8AC3E}">
        <p14:creationId xmlns:p14="http://schemas.microsoft.com/office/powerpoint/2010/main" val="1210422808"/>
      </p:ext>
    </p:extLst>
  </p:cSld>
  <p:clrMapOvr>
    <a:masterClrMapping/>
  </p:clrMapOvr>
  <p:transition spd="slow">
    <p:pull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7150"/>
        </p:spPr>
        <p:style>
          <a:lnRef idx="2">
            <a:schemeClr val="accent4"/>
          </a:lnRef>
          <a:fillRef idx="1">
            <a:schemeClr val="lt1"/>
          </a:fillRef>
          <a:effectRef idx="0">
            <a:schemeClr val="accent4"/>
          </a:effectRef>
          <a:fontRef idx="minor">
            <a:schemeClr val="dk1"/>
          </a:fontRef>
        </p:style>
        <p:txBody>
          <a:bodyPr/>
          <a:lstStyle/>
          <a:p>
            <a:r>
              <a:rPr lang="en-US" dirty="0" smtClean="0">
                <a:latin typeface="Berlin Sans FB" pitchFamily="34" charset="0"/>
              </a:rPr>
              <a:t>Mental Disorders</a:t>
            </a:r>
            <a:endParaRPr lang="en-US" dirty="0">
              <a:latin typeface="Berlin Sans FB" pitchFamily="34" charset="0"/>
            </a:endParaRPr>
          </a:p>
        </p:txBody>
      </p:sp>
      <p:sp>
        <p:nvSpPr>
          <p:cNvPr id="3" name="Content Placeholder 2"/>
          <p:cNvSpPr>
            <a:spLocks noGrp="1"/>
          </p:cNvSpPr>
          <p:nvPr>
            <p:ph sz="half" idx="1"/>
          </p:nvPr>
        </p:nvSpPr>
        <p:spPr>
          <a:xfrm>
            <a:off x="457200" y="1600200"/>
            <a:ext cx="4191000" cy="4876800"/>
          </a:xfrm>
        </p:spPr>
        <p:txBody>
          <a:bodyPr>
            <a:normAutofit/>
          </a:bodyPr>
          <a:lstStyle/>
          <a:p>
            <a:pPr marL="0" indent="0">
              <a:buNone/>
            </a:pPr>
            <a:endParaRPr lang="en-US" dirty="0" smtClean="0">
              <a:latin typeface="Trebuchet MS" pitchFamily="34" charset="0"/>
            </a:endParaRPr>
          </a:p>
          <a:p>
            <a:pPr marL="0" indent="0">
              <a:buNone/>
            </a:pPr>
            <a:endParaRPr lang="en-US" dirty="0">
              <a:latin typeface="Trebuchet MS" pitchFamily="34" charset="0"/>
            </a:endParaRPr>
          </a:p>
          <a:p>
            <a:endParaRPr lang="en-US" dirty="0" smtClean="0">
              <a:latin typeface="Trebuchet MS" pitchFamily="34" charset="0"/>
            </a:endParaRPr>
          </a:p>
          <a:p>
            <a:pPr marL="457200" lvl="1" indent="0">
              <a:buNone/>
            </a:pPr>
            <a:endParaRPr lang="en-US" dirty="0" smtClean="0">
              <a:latin typeface="Trebuchet MS" pitchFamily="34" charset="0"/>
            </a:endParaRPr>
          </a:p>
          <a:p>
            <a:pPr lvl="1"/>
            <a:endParaRPr lang="en-US" dirty="0">
              <a:latin typeface="Trebuchet MS" pitchFamily="34" charset="0"/>
            </a:endParaRPr>
          </a:p>
          <a:p>
            <a:pPr marL="0" indent="0">
              <a:buNone/>
            </a:pPr>
            <a:endParaRPr lang="en-US" dirty="0" smtClean="0">
              <a:latin typeface="Berlin Sans FB" pitchFamily="34" charset="0"/>
            </a:endParaRPr>
          </a:p>
          <a:p>
            <a:pPr lvl="1"/>
            <a:endParaRPr lang="en-US" dirty="0">
              <a:latin typeface="Berlin Sans FB"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76400"/>
            <a:ext cx="4833938" cy="456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260307"/>
      </p:ext>
    </p:extLst>
  </p:cSld>
  <p:clrMapOvr>
    <a:masterClrMapping/>
  </p:clrMapOvr>
  <p:transition spd="slow">
    <p:pull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a:ln w="57150">
            <a:solidFill>
              <a:schemeClr val="bg1"/>
            </a:solidFill>
          </a:ln>
        </p:spPr>
        <p:style>
          <a:lnRef idx="2">
            <a:schemeClr val="accent3"/>
          </a:lnRef>
          <a:fillRef idx="1">
            <a:schemeClr val="lt1"/>
          </a:fillRef>
          <a:effectRef idx="0">
            <a:schemeClr val="accent3"/>
          </a:effectRef>
          <a:fontRef idx="minor">
            <a:schemeClr val="dk1"/>
          </a:fontRef>
        </p:style>
        <p:txBody>
          <a:bodyPr>
            <a:normAutofit fontScale="90000"/>
          </a:bodyPr>
          <a:lstStyle/>
          <a:p>
            <a:r>
              <a:rPr lang="en-US" dirty="0" smtClean="0">
                <a:latin typeface="Berlin Sans FB" pitchFamily="34" charset="0"/>
              </a:rPr>
              <a:t>Obsessive-Compulsive Disorder (OCD)</a:t>
            </a:r>
            <a:endParaRPr lang="en-US" dirty="0">
              <a:latin typeface="Berlin Sans FB" pitchFamily="34" charset="0"/>
            </a:endParaRPr>
          </a:p>
        </p:txBody>
      </p:sp>
      <p:sp>
        <p:nvSpPr>
          <p:cNvPr id="3" name="Content Placeholder 2"/>
          <p:cNvSpPr>
            <a:spLocks noGrp="1"/>
          </p:cNvSpPr>
          <p:nvPr>
            <p:ph idx="1"/>
          </p:nvPr>
        </p:nvSpPr>
        <p:spPr>
          <a:xfrm>
            <a:off x="457200" y="1570037"/>
            <a:ext cx="8229600" cy="4525963"/>
          </a:xfrm>
        </p:spPr>
        <p:txBody>
          <a:bodyPr>
            <a:normAutofit fontScale="92500"/>
          </a:bodyPr>
          <a:lstStyle/>
          <a:p>
            <a:r>
              <a:rPr lang="en-US" b="1" dirty="0" smtClean="0">
                <a:latin typeface="+mj-lt"/>
              </a:rPr>
              <a:t>Anxiety Disorder</a:t>
            </a:r>
          </a:p>
          <a:p>
            <a:r>
              <a:rPr lang="en-US" dirty="0" smtClean="0">
                <a:latin typeface="+mj-lt"/>
              </a:rPr>
              <a:t>Preoccupied with certain distressing thoughts and the uncontrollable need to perform certain acts (</a:t>
            </a:r>
            <a:r>
              <a:rPr lang="en-US" i="1" dirty="0" smtClean="0">
                <a:solidFill>
                  <a:schemeClr val="accent3"/>
                </a:solidFill>
                <a:latin typeface="+mj-lt"/>
              </a:rPr>
              <a:t>compulsions</a:t>
            </a:r>
            <a:r>
              <a:rPr lang="en-US" dirty="0" smtClean="0">
                <a:latin typeface="+mj-lt"/>
              </a:rPr>
              <a:t>)</a:t>
            </a:r>
          </a:p>
          <a:p>
            <a:r>
              <a:rPr lang="en-US" dirty="0" smtClean="0">
                <a:latin typeface="+mj-lt"/>
              </a:rPr>
              <a:t>Compulsions help control or block out anxiety--checkers or cleaners </a:t>
            </a:r>
          </a:p>
          <a:p>
            <a:r>
              <a:rPr lang="en-US" dirty="0" smtClean="0">
                <a:latin typeface="+mj-lt"/>
              </a:rPr>
              <a:t>Compulsion become so repetitive they can not lead a normal life</a:t>
            </a:r>
          </a:p>
          <a:p>
            <a:pPr marL="342900" lvl="1" indent="-342900">
              <a:buFont typeface="Arial" pitchFamily="34" charset="0"/>
              <a:buChar char="•"/>
            </a:pPr>
            <a:r>
              <a:rPr lang="en-US" dirty="0">
                <a:latin typeface="Trebuchet MS" pitchFamily="34" charset="0"/>
                <a:hlinkClick r:id="rId3"/>
              </a:rPr>
              <a:t>https://www.youtube.com/watch?v=--sM3h6nnus</a:t>
            </a:r>
            <a:endParaRPr lang="en-US" dirty="0">
              <a:latin typeface="Trebuchet MS" pitchFamily="34" charset="0"/>
            </a:endParaRPr>
          </a:p>
          <a:p>
            <a:endParaRPr lang="en-US" dirty="0" smtClean="0">
              <a:latin typeface="+mj-lt"/>
            </a:endParaRPr>
          </a:p>
        </p:txBody>
      </p:sp>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637"/>
          <a:stretch/>
        </p:blipFill>
        <p:spPr bwMode="auto">
          <a:xfrm>
            <a:off x="6483060" y="5105400"/>
            <a:ext cx="2571153" cy="166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855349"/>
      </p:ext>
    </p:extLst>
  </p:cSld>
  <p:clrMapOvr>
    <a:masterClrMapping/>
  </p:clrMapOvr>
  <p:transition spd="slow">
    <p:pull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a:ln w="57150">
            <a:solidFill>
              <a:schemeClr val="bg1"/>
            </a:solidFill>
          </a:ln>
        </p:spPr>
        <p:style>
          <a:lnRef idx="2">
            <a:schemeClr val="accent3"/>
          </a:lnRef>
          <a:fillRef idx="1">
            <a:schemeClr val="lt1"/>
          </a:fillRef>
          <a:effectRef idx="0">
            <a:schemeClr val="accent3"/>
          </a:effectRef>
          <a:fontRef idx="minor">
            <a:schemeClr val="dk1"/>
          </a:fontRef>
        </p:style>
        <p:txBody>
          <a:bodyPr/>
          <a:lstStyle/>
          <a:p>
            <a:r>
              <a:rPr lang="en-US" dirty="0" smtClean="0">
                <a:latin typeface="Berlin Sans FB" pitchFamily="34" charset="0"/>
              </a:rPr>
              <a:t>Phobias </a:t>
            </a:r>
            <a:endParaRPr lang="en-US" dirty="0">
              <a:latin typeface="Berlin Sans FB" pitchFamily="34" charset="0"/>
            </a:endParaRPr>
          </a:p>
        </p:txBody>
      </p:sp>
      <p:sp>
        <p:nvSpPr>
          <p:cNvPr id="3" name="Content Placeholder 2"/>
          <p:cNvSpPr>
            <a:spLocks noGrp="1"/>
          </p:cNvSpPr>
          <p:nvPr>
            <p:ph idx="1"/>
          </p:nvPr>
        </p:nvSpPr>
        <p:spPr/>
        <p:txBody>
          <a:bodyPr>
            <a:normAutofit fontScale="85000" lnSpcReduction="20000"/>
          </a:bodyPr>
          <a:lstStyle/>
          <a:p>
            <a:r>
              <a:rPr lang="en-US" dirty="0" smtClean="0">
                <a:latin typeface="Trebuchet MS" pitchFamily="34" charset="0"/>
              </a:rPr>
              <a:t>Anxiety Disorder</a:t>
            </a:r>
          </a:p>
          <a:p>
            <a:r>
              <a:rPr lang="en-US" dirty="0" smtClean="0">
                <a:latin typeface="Trebuchet MS" pitchFamily="34" charset="0"/>
              </a:rPr>
              <a:t>An extreme or irrational fear of an object or situation </a:t>
            </a:r>
          </a:p>
          <a:p>
            <a:pPr lvl="1"/>
            <a:r>
              <a:rPr lang="en-US" dirty="0" smtClean="0">
                <a:latin typeface="Trebuchet MS" pitchFamily="34" charset="0"/>
              </a:rPr>
              <a:t>People do everything they can to avoid the object of their fear </a:t>
            </a:r>
          </a:p>
          <a:p>
            <a:pPr lvl="1"/>
            <a:r>
              <a:rPr lang="en-US" dirty="0" smtClean="0">
                <a:latin typeface="Trebuchet MS" pitchFamily="34" charset="0"/>
              </a:rPr>
              <a:t>Unable to live a normal life because of their intense fear</a:t>
            </a:r>
            <a:endParaRPr lang="en-US" dirty="0">
              <a:latin typeface="Trebuchet MS" pitchFamily="34" charset="0"/>
            </a:endParaRPr>
          </a:p>
          <a:p>
            <a:pPr lvl="1"/>
            <a:endParaRPr lang="en-US" dirty="0" smtClean="0">
              <a:latin typeface="Trebuchet MS" pitchFamily="34" charset="0"/>
            </a:endParaRPr>
          </a:p>
          <a:p>
            <a:r>
              <a:rPr lang="en-US" dirty="0" smtClean="0">
                <a:latin typeface="Trebuchet MS" pitchFamily="34" charset="0"/>
              </a:rPr>
              <a:t>Agoraphobia (fear of open/public places)</a:t>
            </a:r>
          </a:p>
          <a:p>
            <a:pPr marL="342900" lvl="1" indent="-342900">
              <a:buFont typeface="Arial" pitchFamily="34" charset="0"/>
              <a:buChar char="•"/>
            </a:pPr>
            <a:r>
              <a:rPr lang="en-US" dirty="0" smtClean="0">
                <a:latin typeface="Trebuchet MS" pitchFamily="34" charset="0"/>
              </a:rPr>
              <a:t>Arachnophobia (fear of spiders)</a:t>
            </a:r>
          </a:p>
          <a:p>
            <a:pPr marL="342900" lvl="1" indent="-342900">
              <a:buFont typeface="Arial" pitchFamily="34" charset="0"/>
              <a:buChar char="•"/>
            </a:pPr>
            <a:r>
              <a:rPr lang="en-US" dirty="0" smtClean="0">
                <a:latin typeface="Trebuchet MS" pitchFamily="34" charset="0"/>
              </a:rPr>
              <a:t/>
            </a:r>
            <a:br>
              <a:rPr lang="en-US" dirty="0" smtClean="0">
                <a:latin typeface="Trebuchet MS" pitchFamily="34" charset="0"/>
              </a:rPr>
            </a:br>
            <a:r>
              <a:rPr lang="en-US" dirty="0">
                <a:latin typeface="Trebuchet MS" pitchFamily="34" charset="0"/>
                <a:hlinkClick r:id="rId3"/>
              </a:rPr>
              <a:t>https://www.youtube.com/watch?v=ZJ2HNOnoK1s</a:t>
            </a:r>
            <a:endParaRPr lang="en-US" dirty="0">
              <a:latin typeface="Trebuchet MS" pitchFamily="34" charset="0"/>
            </a:endParaRPr>
          </a:p>
          <a:p>
            <a:endParaRPr lang="en-US" dirty="0" smtClean="0">
              <a:latin typeface="Trebuchet MS" pitchFamily="34" charset="0"/>
            </a:endParaRPr>
          </a:p>
          <a:p>
            <a:pPr marL="0" indent="0">
              <a:buNone/>
            </a:pPr>
            <a:endParaRPr lang="en-US" dirty="0" smtClean="0"/>
          </a:p>
          <a:p>
            <a:endParaRPr lang="en-US" dirty="0"/>
          </a:p>
        </p:txBody>
      </p:sp>
    </p:spTree>
    <p:extLst>
      <p:ext uri="{BB962C8B-B14F-4D97-AF65-F5344CB8AC3E}">
        <p14:creationId xmlns:p14="http://schemas.microsoft.com/office/powerpoint/2010/main" val="3368244104"/>
      </p:ext>
    </p:extLst>
  </p:cSld>
  <p:clrMapOvr>
    <a:masterClrMapping/>
  </p:clrMapOvr>
  <p:transition spd="slow">
    <p:pull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AutoShape 2" descr="data:image/jpeg;base64,/9j/4AAQSkZJRgABAQAAAQABAAD/2wCEAAkGBhQSEBUUExQWFRQWGB4aFxgXGBwYHRwgICEcIBsZGBwgHiggHh4jICAeIS8gJikpLCwsGB4xNTAqNSYrLCoBCQoKDgwOGA8PGiwlHyUvLCwsLyk2MiwsLCopLywqLSwqKSwyLCwsLCwpKiwsLC0sKSwpLCwpLCwsKSwsKSwsKf/AABEIAJQBUwMBIgACEQEDEQH/xAAcAAACAgMBAQAAAAAAAAAAAAAABQQGAQMHAgj/xABAEAACAQMCBAMDCwIFAwUBAAABAgMABBESIQUGEzEHIkFRYZEUFhcjMlJTcYGS0kKxNIKhstEzYsEVJHKi4UP/xAAaAQEAAwEBAQAAAAAAAAAAAAAAAQIDBAUG/8QALxEAAgECBgECBgICAwEAAAAAAAECAxESEyExQVEEMnEUImGBocGx8JHhQtHxJP/aAAwDAQACEQMRAD8A3QRF2VR3YgfE4q0fR1N+JH/9v+KqlXzh7n/0dzk50vvk5+0fXvXz3jQhPEprZX/wePRjGV1JcXEMvJ0ixSSa0xGWBG++nvjavCcqSGGOXWmmQqAN8jUcDO1WblhUbhjdViEJk1NnfGTk5qXdRxraQCJtUYki0k75GoV0rxqbipfS+5uqEGsX0K83h3MP/wCkf/2/4pRwLl97ouEZV0YJ1Z9cj0Huq28528BOqSZkkEZ0KCQG74/12pZ4fMR8oI7hFP8AuqkqNNVlC2mvP9sVlSgqqhb8iu15UlczLqVTCcNnO+xOR+g/1rVwHluS61aCqhcZLZ9c9sCuhGMHqSr2lhyT+QOP9D/pSXlluhZwsdjNMPgdhn9BV/hYKaT21v8Ar+S2RFSS41/0V/h3J8szSKGRTG+g5zufdtUm45DlTTmRPMwUYz6+vamd7alOMREZAk83fbIUg/2HxrHGGP8A6vAMnHl2zt/V6VXJppO61xW3IyoJO65sIZuU5VuFgBVnK6sjIAHtO1SeI8izRRlwyvpGWAyD78Z71dIFHy6T29JPhqak/JUhZ7vVn/qeu/38/wBqv8LTxYe27fSxbIhe3d/tYrUvKkgtflAZSunVpGc4P6elb4eTWzDrlRVm7HfI2zjfYk1cuFuoggjP2JEK7+vsH6jPwpRzRMbeG1OATE5AB7ZCkA/+f0qJePTjHH9F+v0w6MIrF7foUR8jSNNIiuuhCBrOdyQDjA9RnelvGOAPbypGzKxfsRn243qw8scZikgkgnk0s7MSSdOrV3w3oc0q5s4ELZ00uzIwONRyRj0z7N6xqU4ZWOC99dvpYynCGDFFf6+xM+jqb8SP/wC3/FRLXkmZ5JE1KBGcFznBOAcKO+2aecEY/wDpMhyc4k3yff61iJiOCkjuVOTnfd99/wAq2yaTs7cYt/waZdN2duL7le4pynLA8asVKyMFDjOASezeyp8nh5PjZ4yfZ5h/4p3EM8Oti3fVDjPt1jFMbrh8hvY5gQI0jZW37k5xt2/WrR8Wm9bPW32uWXjw3t1+TnnDuAySzmDZHUEnVnbGPZ+dNpvD6ZVLGSPABP8AV6fpS3ma7D3krodsgZB74AB/tVk5/Yi2gwSPN7f+w1zwp08M21fCYxhC0rq9hbD4fzMoYSR4YA/1eu/srRDyRK4kKuhMbMuN9yvs29atPGIIWtYRNKYlwuCNsnT2rRylcBLXOcr1yMn2E4B/tW/w9LGo24vv+jbJp4krfkp/zef5J8p1LpBxp3z30/l3qZwjk6S4iEiugBJGDnOxx7KsvM9t07GdR26gYf5mU/3zWnglo8vCSifabUBvj+r21ReNFVMLX/G/3KKjFTwtcX+5XZ+TpkmSNtP1hwrgkrkDODtnP6Vj5pyfKfk+tNWjXnfGPZ2zV1llCNaQsQZQRnfJ2RgT8dq2/J4PlxbWflHTxpztp9uMf+a0+Ep8dr/wv8PD8/1FEs+VJZZ5IlK/VnDOc4/T1zXrjHKMtuocsroSASuds7DI9nvq4QbRXpH2tcvx0jFL+CHPCW1b4DYzv6gj/WqfDU7W5s3f24K5ENudX/gWnw7m/Ejz/m/4qFY8nTSSSRkqjR4znJznOCMDttV54msfym3LuVcFtCjOGON8/lWrhHU+V3JkUA4jxg5GnzYOfbWr8SljStzbf6X+xd+PDElbn9FB4PwB7mR0QqNAySc4749leJuByLc/JxgyZAGO24zn3CrNy2ehbTTn+qYAfkGA/wDJ+FSePSrb8QhuG+wylWI9CNs/AiudePDLUn2r+zZiqMcCb+/sxFxPkiSGFpDIhCjJAz/pVdq+ce4JFcRy3EMpLYycNlTgdsem1UOsfJpqEvlWnve5nXgoPRaf5CiiiuUwCiiigCiiigPS0ULRUg81YbXmdVsWttDFiGGrIxuSfzpwnhwhAPWbcfdFevo1T8Zv2iu6Hi14XcVvpwdUaFaOyEtjzKsdk1uUYs2rzDGPMc/nW2PmxBbQw6GzGyEnIwdJycU1+jVPxm/aKPo1T8Zv2itFR8laW4txsXVOuuOLcEe85ytZTmS2LkDALaT/AOaT8s8fW1MpZWbWABjG2M98/nVg+jVPxm/aKPo1T8Zv2ipdLyXJSsrr2JcK7albX7CzhPOQjtjC6Mx8wUgjYHsDn2V7k55KRxpAmkIADrwc4xjGO3rTD6NU/Gb9oo+jVPxm/aKZflpWX6GHyLW/6F9/zhHJPBL03BiJzuNwR2G/tqHfcyrJex3ARgqYypxk4z29PWnn0ap+M37RR9GqfjN+0VEqXlS3XN+N0Q6dd7r68CubnP8A92J0Q6dARlJG4znYit11znEscgt4TG8mSzHHc+uxOT8KnfRqn4zftFH0ap+M37RU5fla/wCvwTh8j+2EtxzSPk9vGisHhZW1HGDpBH575rPNHM63SIqoylWJOSD6Y2xTn6NU/Gb9oo+jVPxm/aKh0fJace7dcEOnXaaEHBOK20ceme36jBtQbY/puRXjmXmH5U6kKVRBhQTvv3JqxfRqn4zftFH0ap+M37RVX4/kYMFtPsRlVsOG2n2EvD+ZljsmtyjFmDebIx5v9axwHmdYYWhmjMkTZ2GMjPcb42/Wnf0ap+M37RR9GqfjN+0VKo+SmmlsrcbEqnXVvppwKeJ82q/RSOMpDE6tp2ydJGB7ABUbmfmIXTKUDoACCCe+/uOKf/Rqn4zftFH0ap+M37RSVHyZJprf24Dp12mnyUSrBzLzKtzFGioylDnJx7MbYp39GqfjN+0UfRqn4zftFUj4vkRTilv7FFQrJNJbkU8527RIktuzhQO+kjIGMjeoU3M8fyaaFImQOxK4xhc4/wCKb/Rqn4zftFH0ap+M37RWrp+U+F1waOFd8fwK+Kc4ie06JRuoQuW2wSCCT7d8VqsuaFjsjb6X1ENhgQBuc+3NOfo1T8Zv2ij6NU/Gb9oqHS8pvFza3GwwV73+luCp8H4l0bhJWBbSd99zsfU04HNqfLjcaH09PRpyM52374pp9GqfjN+0UfRqn4zftFVhQ8mCslzfjcrGlWirJfXgVWPOAjnmYoWhmbUV2yNsfkcj0rHFOa0aAQW8RjjyM5x2znAAJ7n1zUjjPJkdtC0pkZwuMrgLnO3eq1xG+tYlUKsk0jkAKrYO/wClHHyEsL/tzeHj+RKPFi3Tc8wMyu1uzMmdBJXbPfG9aLLnsCaSSSM+cKFCkbBc984yd618N5RimUEytG57xnSSPdnO9beJ8kwW8RkkuGCj/tXf2Ae+r/8A0y+ZW/BEqflKWq1I687dOBI4E0sCdRfBBzknAB9prdd85wzCPqwlihyRlcHbBx/f9KpvGecbeEII1Mu2nWVG2+2o4xt27UhuOeSJFVCgDZyWTy/HGD/+1dU67VsS9vY1Xj1mvUjpl1zbCIHhtoDHryDnAG+xOxO+KT3VtAmIy7dXIDEAsASPYB9ke2onKTwXsnTeQRufslMFGO+QM7qdu1MeZruOxvEieYKZox5j5SSNgW9AKylSqNOVRXttY18bxsyo4V0uk+EK7iEoxU9x7Ox9hHuNa6t/C+VkvYhP1j5sjKgEHT5cg/pUz6NU/Gb9orH4Oq9UtDz6vhzjOUVqk2USir39GqfjN+0UfRqn4zftFPgq3X8Gfw1ToolFXv6NU/Gb9oo+jVPxm/aKfBVuv4Hw1Too6jasU/4jy0IpGQOTjG+B6gH/AM0Vi6Uk7MzdKS0OkwfZH5Cqzz5zPPZC1MSRsstwkTlycgOf6QO/rvnbbvVmh+yPyFVrn6eyWOH5aXAWUSRiMMx1R5OSFBOkDc+lfSrY9tEbmPnprbiNvbhUMTFROxO6dUlYcb/eU59xFeV8S0KzN8nlCRO8YdigV3VwhjU6tmOcgHuAfZUbjtrwqSMzygym+KtG8as8vkUYMGka0CgZOO2+e9MU5TsmhWAM665vlafWFZQ531rnzD8sepqQa+HeI6XHRWCCWWSVWdkGgdNFcxszEsAfOCAB3xSnh/iuQkpuIG8huSjJpCusDAFRlidWCMkgDNTbjl3h9qIiJZUeJ+nqilJkPWk1aJcblWkOd+2axxXljhsUExkc6IhOZQshZlFwR1MgZO5Ax7KA3xeJcbBh8nmE3VjiSE6NTmROohBDFQNHmOTtUafxaiUZW3mfTE8soGgGMRydOUNltyp9mcgimFzypYktqco8jQyK3V0OrRoI4mj9QdO3vyaRW3JdjcXLIk7hIUktpoQxV5HLrLIXfOXBzuAN9txjFATOHeJubqWOaMiHrmKKZcaQBH1Bry2rJAJ2GK0cV8V8WryRQsknTSaESgESRNIqahpbIO/2Tg7imHEOFcNt1e5dvKtwJG0vrAkZekAVGcDBxpqLJybw0abctI/yhDHEeqzhEiYSGON+yKGwd/ZQG76RtVxBHo6P1s8dwsunK9KLqghg2kAgg5/tTDl7xAhuo53IaEW+nqayCMMNSsCucgitEPIVjMgOpphqlLP1dZdpU6cmth3OjYeymvL/ACrDZmRozIzS6NbSOXJ0DSg39g2oA4fzlaTyCOKdHds4UZ3wMn09lJJvFCIGTELtouFt9IaMOXZigyhbUoyNi2Mg1a/l0Xn+sjzH9vzL5f8A5b7frVP4/wAiW82mb5SyO00T9Z5A3lRiwjiOQBknY74wO9ARx4rp1SWQpEkEryIQDIJI5RHoBDaTk9vbnvXmPxVMbzrcQ6GWcRRR60U46YkYyOzaBj0Od8gd63WnKnC5Y23bH1tsxkkKlmMmuQ5bBL69ww/StvD+T7GR5xHJOZoZ8ySmVhIsnTAOHI3BjIz3HwoD3F4oxOwEVvcSJ0VmZkVToRtX2lzqyCpBABp7ytzKt9biZF0qTgDWj+gO+knB33U7g1FtuE2qM9wsx1SRCAymYHIXOMNn7Y3Oe+1buD8OtbJW0yDMzdRnlkBZzgDUScZ2wNqAe0VoN9HnGtcggY1DOSMgY9pG4HrSmPnS0a0a6EoMKjLHB1AZ05K/a7+6gHtFLLXmCB1kYOFWOUxOX8g1rjIBPfvUu44hGmNTqCclQSMtjc6R3P6UBIopJw3nC1nOElXPTWQhvLhWJAJz27Hb8vaKZycQiUEtIgCnDEsAAT2BOdjQEiik17zZbRGVWkGYY1lcL5iFbOCMd+xOB6YPrTGO/jJCh11FdQXI1Y9unvigJFFRl4nEQSJYyAMkh1wAexJzsPfW6KUMAykMpGQQcgj2g0BF4xYrNBJGwyGU1zflnlOKSRkbUHGdLE7jHYj311Wq3xjhxjlWWMYz3x7aymuTSD4Oa80cVbhE4W4JfqAtE6E5IH389iDjcUi5h8S34jZwq40Sxs3VC9mz9ll/T4Gus+IXLMPEbExsVWZRqiY7FW9n5Hsfzz6V8vqWjcqdiCVYf3FUp0YRvg5OiVSdS2PjYnXXFHZdGcLnf3++oMh2AzsOw9lN7Ph/WhJVd1O+K12/Kl1I4VYJPN2Ok4+NaXityqubuUhL1dUbYMYDY9wO2PeDVr8e7nVfwb7/ACVSf1LVP8P+SLiFZDPFgOpAXI1f/lVvxG6t1xlg0bopdIoww/pGFBB7b7n9apGcW3ZkSi07tHePDLh3yfhFqrYBMYc/m+W/sRVjTiEZ7Opxv3FcH5z8SynEPk6lhbWydJRHjJcAAvvscfZAPpmpvBLu9uInuUt2W1KNp/719e5yf7VE51FK0Y6dkxp03BylLXhHclbIyNxWa5z4S8zmZGt3YEoAyDOSFPp7dq6NW0ZYlc55KzsFFFFWKlL5h/xL/wCX/aKKzzB/iX/y/wC0UV4tT1y92cMvUy3wfZH5Cqv4g8MvbiFYbTphHyJyz6H0eqRnScatwT7Pzq0QfZH5CqT4sTRC2QSSBH8xjDtMkbED+oxblhnygkDNeytjuRr45ylLJY20MVrEkkSEIUuXjNu2AFMcgTLj1IOM4pe/h9dmcM7RyO0ttK11qxInSUCREXT/AFEEjcDznIqLxK6nl4NYWqC5M9wmXxtMFjUsSSSMDVoG5zpPtrTw/n69mkgCMkOI4fJLpQSvrKTqSwLEgggBMEHBOQakDK35BuFh6JigLLdJMbkP55VE4kIcaMghfTURlRjFQZfDi+drln6Wua3mjLiTAdnlR0bSEGgBBjHm3HvqQOYuIfJprn5R5PlTW+kwLmFBNpM+R30pnuCPU9qg3PPV3mJDdCOIvdKtx00PWWJVMTAEad2yuV2b0oCdznyjPdX7okCuHsFiE0mQkbdTJZW0nLgf0jB3rZH4azi4aXMYc3Uj9YH6zpNAYxvjOdfm05x65pTwjj16Ltpy5Qyy8OSaIpkHqxKHxndMHJ29e9eeKc23ctvOjSFmeC7M0KppNqYyBD5gNWX7bk57igJE3hfdtbsgSCMi3gh0q50zNHIHaaQ6BgkDbOTknJqV9Hl6G6kPQhYyXUipnUkXWjREUDSAwypJ2AGrsaWJzLcdS2BdriGG4g0yKmCcwMzwjGzFSO539DVk8PObLm6kuA7CUCGOWIHA0s+vMTMqKARgAjBK77mgJPJXJctul2suYRO0ZTpS6nXSgVjr0KASwJ7djVg4dy30ZA/ym6kxnyyS6lOfaMela7S+vy6iS1hRCfMy3BYgepA6Qz+WRXPb20mbiMknWk1/+pJCjeip0Swwv2SoYjYjB070BPk8PrrXIUWPofKEnEEjh+qVd2dWkEYIQ6shX14Pu77LLkG4iaCRooJ1R7hjau+I4uqwZOmShB0AEfZH2jjFK7zmW8uIInkyohube3kAUeeZXbrOCN9ONIA7eY+ys2XO/ERbtKX6zPaSyonRA0Mk4jyMbthMsQfu0AcT8NL54ZIgIWR3uXVepp0NIwMblumSQFGNAxvvn2WeTkydrficetUa7YGJgxOwjRSH2yASpBx6Gt/h/wAdkuHu1ec3CRSIsblFjJBQMdgBncnerjQHL/o4mklV3hgjiN1DI9srakVI4mRyPIAWcnOMDZRvW7nblN3urSO3tVkiS1niAfaOPICpltLYI7gdzjbFdKxRigOW2Ph1dxToMxSRCa1laRnIb6mMo406d8k7HPYCoFr4W3Yt2j0QRuLaSLKvnrM8ocFzoGAqj1yc9q7DRQHMzyBcrP1jHDOovLiboSPhWWVUCOSUI1rpOxBGDTPmflKea4glt0jjZYhG7MysgTJLRiMxk59kisp+FXqsUByOLwtuVtpYtEBaWyjh16t1kjZj9zcOCoLbYx2qZcckX0iSakhxNciSSIS91EIRfrDGcEOMkY3FdQxRQHJvozultpIwkDPLYxwFy+CkkerJzoywYEDOR9nfNMo+QrgXaviLAuluDcavrQgjCm3A0/ZyMZ1Ywe1dHrOKA5JYeFc0cCIY4yfkiRyCOQRlpVnEgfUY2DYUD7QOcY7V0flm0mitIY7go0yrhzGoVc79gAB2x2AGc7CmeKzQGCa5lxzxVUXctsqDQinzk4yf+0ezOd6vfMl30rSdx3WNj7PSuMeGHCLfiV88sihhCoOD6knYke7esal5PCbU7JYhdxHxCljdiyawQRsxB322IOx99UTiV6bm4aQqqNI24Xtk/wDNfRfO/htHc25WBVRx2A2z+tfPnE+WLi3k6csToc4yR3/L21SlRhSbsrM3lXlV9TOk8n8sCytnmn3kGSAu5AI+zg7E/wBqr3GPFGdtSRqYhnO7Zb9fZ+lOOOTu3CU0s/YBifTGR29vv9lcxXHc/wDNc9GCqylKfZtUm6cYxj1csS+Il4qkJMwyex82PyJq78j8+x3ZSC9VWuFbMUjADf07etcrjtyw2XO+2Bn27fCvFpJolRxsysD39Qa6JUI2+XRmCqu/zO6Jt9wid7+VJgdfUZpW0nCrkln9y43FdL5c8TDKrRI6QQRKscUOQrFMYMjM3c/9oxjJrx4l8TUWv1Y0STxAMwJBddQJQ+3Azt765/yVyVLf3CooIXPmbcbVEW61K97EytSnqr2OpcoQWkd7HLGCjZwSjBgfzIJrsKtkVzI+DxgGu0mCyAfZcHTkewjt8KrvIXHL+yvpILwtoLeZGOcZ31ofu/lUUozop43dFa0oVmnCNn0dxorVb3CuoZGDKwyCDkEe6ttdZyFL5h/xL/5f9ooo5h/xL/5f9oorxanrl7s4Zeplwh+yPyFVnn/nVOHwbBXndWMUbEKDoGWZieygfqSQBuas0H2R+Qqs8+z8PEQS/wADqq6Rt02kcbeYoVRipGxzXsrY7kQ+K89unCoLqJI5J5wuhNXl1FS0gznI0qrbZ7gCifxNt1VGWKWUdOGR2jVcR9YgRg6mByT7M49a1XVjwqO0s5JTm2jBW3RkYhywxqMWjW0mAf6c7k0hi5EtZZNFrc9O3RYWnVuoH06zNEDq0r64GRlR3GQKkFqk8R7dXcGOXpgzBJNK6JGgDNKiebOfK2CwAODvSy/5/sxHDezWkylM9EuEVtDIrNJGC+GXBA2ycimsvIdmXdi76WErLH1BojM4KySRjGxbJwSSBqOAM1E49ypYdKJJZnjEUYtAVkAYpJpURv5T3IG+B8KA2T+JcAlaMRS4Egi6pVdHUZNcYPm1ebt2291QuBeKsclr1biF45BCkpCrlZA7mNRFk5OWwvmx39lb7Dw+hFxM8kxdDKsqRKwCqUjCBpB3LKNwe3uqSnIFiIQhZinQWBSZB9lHMisG++H3z7qAiXniMRLBHFbOWM8kU0LBeqjLF1Bow+g5GDnJGM0WnidExmcKDCsUEkY8qOTKWGklnC5BHbb1716Tleya46QuZvlcbG4Z9Y1sZV6YYsU0EaBgBe3sr1P4e2EQLh5IjAkbBlk80YgD6XAwTnDNnIOc7UA6sedLaSziumkEUUuQvVwpyCQVPpnKn4Vth5qtHjlkSeN1hUySFDq0gAkk49wqFwOaytbG3WKQvA5URMwLkmUl1zhcjOo9wMetOpLaGZJIiEZWUpIoxuCCCDj3ZoCm2niFaW8BC200W8cixaU1OJ2OmVfOQcsckE5GRtXviPiTaGArJFISzTRSQnQrL0sdXUS4XbIxhsksMb1ninhbG0OiKWQPqhAklOsrHCwZY0wBge85OcZziprcg2oKASSJMHkkEgdeoxlx1SwKlSDgf07aRjFALeA862MMi29rbyLG8samVVGgvMupCxLaySNt9xjFOOI8+ww3DQlJCI3jSWVQNEbS/wDTV99RzkbgHGRWI+S7QymQOxcyxTHzg+aFdKE7dsd/aaj8R4DYy3qlpG6k5ErRIx6cxgxhpMAjKZG2oZwMg4oCRwjntLhZnWC4WOJZGLso0N02KsqsGPmyO1L7fxXt2CaoZ0MnRKBguWWY6VcYY7A7H191OLXgcMNjLBFJhJOr53YNhpSxbJGBsW7Uk4b4Z2ywJFLM8k3TiUSBwrKIjqTojHlXVk75796AxxDxM0Sx6IHeIi66gAHUBt2VWK+YLp3Y777CtY8Sy1yqKE6LTxIr4bOh4DMWPmwCP12ztWwcnWLyi1WebrRxzOwV8sUuGxLqYoRuykbHI/1qaOSLEOsgbAWRHC9Qacxx9ILj7ujuKAlWHO6SWkl2YZkt0QyK7Kv1iDPmQBiR27MBsQaWzeKcKqrdCZtULTnpmKQLGraSxZZCp9uASf12ptwvlqK2iMEc8wVl0xo0gJjXfAiyM4Hv1bDHaq63hfb9diJ2WEwuk6hwHcyPrYuQMKp7YAX3YoBtJ4lWq3IgOcFC4lBQpgR9Q5AbUPJ7QN9q8SeI8awRyvBMgmYLAr9NTKCC2oEvpRQBk6yvce2heQLISiTU2lnd1i6g6ZaROm+kYydS++t48PIOlHGZbgiFg0DM4ZosAqFTK404OCGDZ29lAeeD+ItvdTxRQq5MkYkySi6QdW2ktqYgqQdAYDbNWoUg+ZcRlgkd5ZDb4MYYrgMARrOFBycnbOnttVgoAooooDnHi1zzJZp0EhJ6qHMhB077FV9rf80n8B+BiLrTM41SKFEfqACTqNdS4twpLiJo5ACGHqAce8e+ud8W4P8AIMAPnUPKBmuatUyk5s6qFPOapx3Y4558UY7DypDJcPjJKgiNf/lJgjPuGa5txPxwN0AktnF0yRljl2Ue1M7A1s5g4xLcwvbW6NKzDEmkEhRkYAx23pQvhPcRWr3Nx5EQZ0+pOcYqtGq6sLzVi9ajGjPCnexYLTic1wkidNp4GUIrAKg9cJuRkjJ7bkYqm8L5Rjlu3ikm6aR7tkYbA74zXQeDsILeJAAAN8Efrnf+9UR+Job95HI0SFg+fXOcGuPx5OU5qDsdfkQy4QlLUaxy8OtW0R21xd5OQZGCL7Mqo3wPaam2F5YTwuhsEiJDMrK5c5AJIyRkdtvSlkEapdW7KdSlGBx7SCBj9cUx5dgTr3CsMKAJE3/pYeYfoD/eutxutWcGO2qRtuONw3USJcRx6Y1DFyT5e+kLg7jbcnuTgVcPD3xB4Y+mFG6U32QJBpDezS3b9DvXC7mR91UEQM2B5dtj6H3UwTkGdb9LSb6suNQcbgrjOof8VpCKpxbvoJPMa7Pq8VXudOU1vrZ0BCTY+qlGxU/n909iPfVW5Y5muLeJLeWQXGNo5SCGwOyv7T6Z+NNHuL25OlfKp7kbAVeNSFSN46oylTnTlaSsypcpc7nhOmyvkceY+cHKp+XtU98iuwW86uiupDKwBUjsQdwRVRbwvtZQpug0zjckuwH5YHpVttbZY0VEUKiAKqjsANgBV4porJplQ5h/xL/5f9ooo5h/xL/5f9oorx6nrl7s8+XqZcIPsj8hVS8ReXpbpI+lbpOyBwMztAyFlwGUjZgO5B9gq2wfZH5Cuc+L97Msloiy9G3cyGVyzopZVyiOyEMAfQZG+K9lbHciV807yKHhsmVubiy1CRWfGsOpUlXP9S7YJ74qLxrlS9mlnk6aaLh7dpItaFiqRsHVWZSoKuRuRuBtSfjvGpJbPg7yZiEmvqLJPLEpAXCmSRfPvjOTk71MPM92LjpW8yCBbq3towY+r5JYdWvqE6mwdwT3zvUgiDw6vlhVAkbl7SOByZR5DHP1NtvMCuAP1qTfeHtyzzMsMTR/KEmWOVo2kkIkZpFEoXPTZTsJMkZxWmTn+/0RKHiRunMTJIqIkrxTNGFOogKNC6iF38wxsK3JzNdQtd5uAGN7HG+tAwt43VczDfdB9kZ8ud/WgJc3hrI8N++iNLma4doW1d4mMZMTEdg2kr22/KlXEOUZ0mgJtFaOS8kkW1UqY416IXDMBoXUwz7P1r1d+Id4FQdeNBovCsvSUiboEdJlUnbXuuB3wcVnh3M16t68uohZJ7NJIGUsPrYssEJPkwfQDud6Axb+Fd0oGsRySJHaiNy+6mOUvIFPcAIdIPqBU6TkC660hCJq13Tm41jVMsyMscLDGQFJGc7DQMUo4nzxeS2kwMgJe2lkdY06bWzJIFVCwOrzD27+o2qavNU5eAPIZ44byMCWNSusG2kd48KcOVIx65JGdxQk8WPhvdqISsUcXTNkGUOpDtBqMk5xtk5AA7mnfInKN3BeSTXCqvUgKSMjqdUnULa1VVGBpO2ckVnkHnG5unuFYpMFgjmiHlQgvq+qdlXAIwAdjg+pq0WfE7xpFElmkaE+ZhchyB7dPTGfjQg0wcrOrqxvrtsHOlnTB9x8naq7xLkiaTir3DBnjaSF43SSNTEIxhkOpC+knJwhAbO9aONc4X8M1zAih5LfqXAbp7NBoBiTb+rqEqcb4jPtqCOd70sIo545Q1xbRi5EIx9crF00g4JU4Oc+40BHtvCy6WAqgjile2njkZW+0zTB41YjfBQYyO2abX3JNxMsYhgjssQXMelHBAaRYwreUf1FSCRuAM96RcR5uvmspOrKrCW1uj5IzEVaCRUDBg2fMCdtselbzxacSsr3DOw4rbr08FSqFRhtmzobGNP2cqT3JoSSJfD64aKUrAsWpoTFAkkRRXjjZWlkVlMbqzEZXGSBnvUi15Au/lZklOXLK6TRNGioRFoMZUqZNAbsinSQQdiKXW3iDxBbcysySF7Z5VUQ46ZWcRajg5YBcsR7qufIfHpbhrtZJlnWGZUjkVBHqUorZwPeTQgR8kclXFvK7Swog+QiAmOQZlkDMWkJAyCwP2jvVem5KuY5LWFrZZYwbkRoRHkAwqqm4kRRGW1bhjuQB612usYoDlH0f3wls9WmQW3yXTIHUFRHnrKcrrYknbfBGxr03IF18keDox9UTCR7gOpa6Xqa9D6lJGRg4fK5UDsa6tRQHMRyHOnyVoYyHjkZvrnhkjjV5FZl0BBg4BKmLGnOM4rp1FFAFFFFAFFFFAeXYAZOwFcS5n8Roru+a3ijd/MI42G+o9th7znf3V0zn2+MdjLju6lR+tc38HuRyt49xLg9FcJ7Nbdz+gyP1rnnhqPAzopuVNZiOgcmcvLw2yPUwHbLyn3+i59cDb41T+O8wT38pRFPQXuo93q3tp7z3xV3b5OuQPX30ytuFLZcOkYDzmMlj65I7fpVW8TstkRssT3ZSZ+J2siBuoulhpUZwdtiMe3NUHlrgqXfEemwOnc49DjfB9oqFy5wNprhBju5+PfNWBZTaXhlUMRE3mYDOB2JPuNZwpqkmo8m9Sq6sli4JXM3CGtmjaNAEI1EdgrBsNgZOx9mfWlllYysoTqKEwFJAOrSM7Z/LamXH+ZFu2XpnIUYPs79qY8lcOV7hI2UspOCO1bUleKuc9V2k1Ekcv2KzW725X7AePH5ksGHv37+6rUOW4uIWqRyMy3MI+rlH2hgY39o2GRSDxB4rJwWRDbxq8cwJ85OVYbZ943FPeA35EVtck/9VAzYGASftDHpVKdJwlNvZsvVq4oww6NFU4LDMJnjmXEsL6XHofYy+zOx/Wuy2EmqNTjG3aqF4o8MmFs19Y4EqLmXbJZB6gdsr/akngj4gPcPLbXL6pCxkiJPcf1IPQAbEAe01WhQdGcrelm/k+T8RCOL1I7DRRRXaeeUvmH/ABL/AOX/AGiijmH/ABL/AOX/AGiivFqeuXuzhl6mXCH7I/IVWPEDmCazhEscUEseQGWVmDMxICLGoU6mJ/LtVng+yPyFVvnkWf8A7ZrycxCKdZYwCfO6bgEAEkDv7q9lbHciLzJzRNa8Pilltke6c46AOoDALyYbH9KKT+lSbbnO3eRY4opJPq45XaOMFIw65QuSRvp9gOBWvmVOHTLBdXciPAARECdSOZMbhRuzYGBj2mo/L/IlvEI5LaecI8YDDUMSoNRTWCudg2n0OAB6VIMW/iLayxxsttcEyFeihhGZCys+qLJ0kKAcnIwce0VifxQssagkrq0IldliBCx6yh6mTnysCCN6YfMiH5NawpJIhtP+jKpGsbFTnbBBBPp/akp8KouqAJWW1+TrAUU+aTEhkbWxG4YnfGDQGrhnOVpNdlriDQ8L3EUMwUmLpxgO++ftaRqxp2GN9638V8TolgaSKB+oDC4SZNBeOVwiypgnPfbODkimcXh9aqcksQJZpCpYafr0Ebqf+3TsB3pZe8iWSBIZrmUvN04oCzAsFhPUWJPLjAIySdzgUJJEXiBC1wEWLSpWczCRQsitBpypGdPr3LfrW9OfbY2NxdRxkrasQyYXOvbAUqWXzah5gT3NabnwstJAdbysz9XUxcAu0pVmY7dxpXAGwAotOA2TWV/H8oeaOV3+UyMcsrqqhiMKN10g7DuKEEmLnOKEMk6aLhOiHSNdmM32emTgsoOoEnH2W2qNH4s2ZjeQCXCqrgaBl0d9CugDdtWNjhtxtUy35Tt53tbmRzNJHDoV8BRIrKQHdPbhjj2aj2rRH4Z24tzb9SUxeTSvkyoRgwAYLk7jGSTtQC+98TSGuNFpMvRtTNmZOmcgvhXGchDpwCM5J9m9Mfn5apIsZifHUWNpFjHSWVlD6S2c5AOScVu5o5Tt5etPNLJEr2zQzaSNJj8xBIIO65JBFJF5CE10k6TJ8id0uNALHqER6dRU+Uah3b2emTmgGK89xTxSfJ4T1BAZ4lnTprNGDhmQjOAceoHcEjFNbfmqzaCCeSWGITxrIglZFbGAR3P9Oce6lkHh1FGjCOeUMYDBG7FX6UROWWMY9e2o5PandpHbQmGzXTqSHMaEaj00wuckemQP1oBPzdzHbrwu4nh6VyiAIwR9jqZcqWQ5GzZwPdUDhnOdhZwlYoZo2Mzo0RUdQuqh3Zi774TG5bPYD2VZ+PcAhurV7d/JHJjOjCnYhtvhSG65Os5bmQCV1uQ/yjIwdPUURkYZSpVgvY53GaA8x+J8JlYAF4ykDQiNSZJGmzpQKcAHb27YOaj3Hi1Gkq/UTGDpSvIdH1iGKTQ+pc4Cjck5rfxrw5RwZIX/APcfU6HdioUw5ww0AYY5Odse6vHDfDCJYCs8rPI8U0TspwMTvrfTnJJB2BJ3oSbF8To1a46sMqpFKkUbYXzl1DAHLAKTnO5Axg5ycVcbWfWitgjUAcNjIyM4OCRn9arU3IsRM4WaVRPoMiZRlOldGdLKe6gfAEU+4Rw+O3gjhj2jiQKuTk4A2yaEE2ivIce3v2rIYUBmiiigCsE1mtdxMqKWYhVUEknYADuTQHHPF3nRlvYreHzGMedfQs2MfqB/erVeccFpbpFCFVyoLkb+b13rksqCTihm19RWbqas52B2+NdU5V5cNwxmnB05yo9tcb+Z/Luzrfyqz2RL5P4MZWM82W+7nerFzRbl7SVQM5Xt7sjP+lM4YQihVGAOwqBzHOEtJ2OQBEx22PY9q3UMMGjDFikmcoPLugq6AgliQPTON6h8Gmj0XVvNkCdCNR/pI3GfhUHkfjM8l1HE8hZO+Dvv3rofPfJqmB5oxhgPMAO4xvXPGM0tTeo430KN4UcGtpL3S0odgrMFAOGAIG/5ZBrtNrwKCOQyJGque5FfO/hIzRcagXfJLqR7tDb/AJbA19LiuuK0Oee5y7xPsRc3KJICI1Rhq+6T2Pxp3wnhCnhsYiOpFyU967Z/1zUHxgs3NpI65xpG49xpX4A8deW2mgc5ETal9wbuPjv+prNReJtstdYS/wDAmR4OmfNsQyn2HYj8q4fwblCSy4m2CPqpWC4747qfyKn/AErsd/ZNBLrXsTn/APDSHxFnFvatxCKPXJ5Qw/pG+NRx7DgfrVKuNwtDcvRcVL5ti/2s2tFb2jNbqqPhfzV8usFkbSJEYo4Xtkdjj0yCKt1dC2MZKzaKXzD/AIl/8v8AtFFHMP8AiX/y/wC0UV41T1y92efL1MuEH2R+QqkeJvLVxdNbNAhdYjJrCSCKXzoVBRyCAu/mHqKu8H2R+Qrn3i3eyRfJm6rJb/WdVI5hA7MFyhDEjIU7lRv7jXsrY7kEfKl3Fb8LcRxyzWQYSQqwQEMunKMRjUu3szk1H4ty1fXHEYrkwhQskLKVeMFYwjCWNzp1s2tj2bSQRtSTjXF7p+HcJMs5illWXqPJK0AOEJRpGXf2H3nHtppwDm++lH1ZDJBZwzOkqEyy5V9WHB2ZioION8jtUggWnhneJbaEVUd7JUlxJjXIs4coSPvRDTq9M4qfx3kaacwlLXo24ikT5PHJHqjdmBEylgVBIH2h5lx7zWhvEa8EJ0ywSs0dtJ1Ej8sbTShGgcBzkgbjJDbGtttzVdteWwlnjASe8hYKmhZTFo0jBf7TZwo3wfbQEXmTkZ47Lic8kbPO0mYGVmZijGIHIU4JJB7j31IXw6mkkQtAq25upJOhrBCIYQg7erOM4H5mtE/ibdrbSSB4Xc2vyjCp/h36iJ0ZPMc7MR5sHKmvN1zZeS3USJcR/VT3CrMiZikCwLJgoHw2kkrnV7KAy/h9fGKJWQPKLaCOKUy4Ns8b5kYepyvqu57US+Hl2ZZisSo7S3T9bqAGRJEKxw4G4yxzvsKk3fiVdCOOQGFCLW2nETKSbhpiA6xHVkBfYMnPfalg5wuYvlSCYSB57xDEc9WIJGWWQOGyqg4XGAN9jQka2/Jl98rs3aNcW5tR1FeMYjSLTKjHT1GOvVtq0kEbVervl+V3ZhfXMYJyEQQ4X3DVETj8yaonBPEGY3FlCrKY26EMqPjWWeESGRcuZCNx5iMHt65q83nF7tZGCWXUQHyv8ojXV79JGRQgrfP/AClcXBi0ILpFt5YsO6oVlYAJOdtJIwew2ztSi28PLk3MZnVmTRbhWR0HTEaBZYmLDVpJ1ZCbPnfenXNvFZ0vbIGUQJJBOWQ7guFU6NWoBm3wuPYTvmqpwnnu9t+H+aRJCtnBOjMp1LrnETB2LHV5cnVtj9KAnS+HV6YgHIk6EqRRpqB6lshZsHV5SzMykq2x6QFbrjw/ujEqQ6kxZzRDqSLqBadHEWUGApQMu2yhselYvPEG7eYpbywhOrehX0CQFII43TGGGc5I1ZxuO9QOPc+XEyxjqpB/gX6a7PKZsM7I2rOhfs4APvoD1xHliVJIM2mIJb9WS0DBlVRCwcsR5VDtvjtt768J4a33S0MA2YbdSOpsNE5d0z7FQ4z61LHiRfGC6mHRASOZhGSmuJo3CoCmsuwI+1qVdyCNqYcV5ov7d4VlmhKyjIaGNS+XP1atC0mvSO2tNW/egEnMfLT2saq8Ikg614IoAXYASAdB1Cq264OAcHzbU+uuVp3tOF64BcJbxYntXcLqYxgKx1eUlGzsfbSbh/PVzHY2oFzCCbaWVpZBq1PHjFsfP9s5yf6sEYAqZJzxxB0vJkMUa2sEcpieMlsvDrxqz3VvQjt3oDTxDkq+lu5Jekq5E6KUeNR02gKQxnCh2IbAJYkbZA9a8p4cXMcbKkS9MizaSLqYExjVhcIT7SxB32bGKkwc736ygSSQMi3FrGwEJUstygbAOs40frn3dqsnIPM0t0Z0nZTLEy56YQxgNkjpyI7BxgZ3ww9RvQFd4lyNPLcxuIDFD04xFHFJGGtmVyzaSR5Q2xJTc/ZNWDkjk35PJPPMgE7zzFXDE5idgVBAOn34IyKuWKKAKKKKAK5z45cWaPh6xIcGZ9J3xlVGSP12ro1QeK8FhuVVZ4klVTqAcZwfaKhq6LRdnc5F4R+H2sC5lA0Z2BH28ev/AMQfjXaUQAYAwB6ViKIKAFAAGwAGAPyFe6JWEpXClnMsIeznVuxjbPwpnUPi9l1oJI+2pSKiWzIjujhPhOYTxRFyc6WK/mPT4V9AFcjB3FcG8NeSrmHjKmSF0SDWS5UhTkELg9jnPpXehUQReo9Rdbct20c3WSCNZcY1hQDg9xmmVFFXMxJzhYiW0kB9ATVM8F+Wfk4uJDsWYKNwcgZOoewemPca6VcQB1KnswwaV8ucA+Sq41atTZ/T0/WqNPFctfQayxBhgjINVS/sBLDcWj7rKjKM+hI8p+OPhVupPxeyweqPTvUy7ETgHhFx+Sx4p0XyI5W6Ug9A2cK3uIO3619LCuG+Jk0HD7yO4SEyG4IkZSdK6lIzgjfJrsXL/G47u2juIj5JFyPd7QfeDt+lRF3bLzWzK5zD/iX/AMv+0UUcw/4l/wDL/tFFeRU9cvdnmS9TLhB9kfkKrPPfMhsxbE26zJLOkTMxHk1HYgYJJxn4VZoPsj8hSvmXlmO9WJZGZRFMkw043Kdgcjsa9lbHcVbgXiELy6iiktkEM5m+TOWDE9E4bWpXC57jBNe+FeJsUjKDGIpOs0coY4xGqysJlOPMn1ZHuOR7KY8D8OYLW5WZXlYR9QwxsRoi6pzJpwATn3k4r2/hzasIdQZjD1QrZGSsuvWjHG6+ckezAqQRbfxE4eY3YAjeMiPpeeTqHEbIo+1qI29R64re/PFqJlieGZXIWQ6oD9XrLAPKf6N13Y+45rXD4aQrAIurIdDRtE4SJXjMZypDLGNZ9uvVnFMrLlJEmeaSSSaSWAQyF9I1KCxzhVAB82NvQCgEHE+cuGT2swmjk6TosjAxMhmjLgLImMFl1Y99Yu/Em3jkhVLeQrqnWVekRLEYkRziPH9Stkn2V44v4Uq1s8cUzNJ0khhabGIokdX0jSoJO2NRydhTNPDeHqdRpZWkJnZ2JXLGZFjYkBQBpVRgAfnmgPUvPViGj2Zl0RP1BESkSy46WtseTVkfl64pRa+JUJhnZoBHOouNIKHRIISQw6mnc4wSAD39aZt4ZQYVRJKI9EMcqAriUQY6Zfy5B2AOkjOK1fRZAQ4aaZlYT6QdACG4P1rLhck+gyTigJdnzhatcQQsmmeZFZCEBXJTWFDd/s5xkD2U3m5otEYq91ArKcMDKgIPqCC2xpHw7w0ghuI5kll+rk6gQ6CNXT6ZJbTrI0j7OcA9hVlk4VCSSYoyT3JRST7ztQFX4tz/AAi6hhjj6oNwIZJSv1aEoXOl+xYDBx7DXuy5+sZVkKK2EiDgGMDXHq0hkHqur0OPbisyeG8JuOr1ZQnX+UdEadGsroY/Z1AFfTOK0x+F0Ag6HVk0AoY/JDqTQ2pfMI8yezD6gR796A1Q+INvJLAsEDMsqTnUY8aDHgMpwMd9mPYDT7akcoc6QXyKWh6cqwiUho/LoyRmNiPMoI9PWtlp4cxRGIrNKGjaYk+TzCcgyKw04AyBjSBipXAuR4bUqUZ202/yfDYwV1F8nAG+SR+VALeFc828kYlniWETxSzRkrq1xRkZLtj7ZHm0ewjvUmHn2zeVRokByUWRoiFDqmtoQ/pIozlfaCO9Qp/DUNDa25cPBbXBkXUMMItyIcjZhkgEnuoHrTA+H0Jn6hkkMfVecQ5XQJXUqzg6dXqTpzgE0BFk8QLHpI5jYq6RTKBECfrnZEOn72pTn9KYXHNtusEchjlJuWKpF0T1XK51AxnfYA5zt8aVW/hRAqqpnmcKIVXVo8qwyGRFGFG2Tgk5J9tWLjvLy3JifW8UsDFo5E0krkFWBDAqQQexFAJY/Ebh7KWzhdUIBKYyZCVRhn0Uqyk/0lDXmXxJsoCQEl0hWdmjhyoVZDE0hI7LrB8x7itVx4R2TpGh14iheIHIydZLdQ7fbVmZh6Asdqk3PhpbuhQNIq/JBaYBH2A4fVuPtkjc9t6AZcxc529kEM2vS/YquQBkDLb5xuO2aiQ+I1o07Q/WKVeRC7RkR6ol1ONfbZfN+VeOZPD2G8fW8kiExCFguggqGDD7SkqcjuuCawPDm31ElpCDNNKQSNzNH03Xt209vWgMcB5+S6uZkVGSGO3SdZJAULK2rzaT/TgZBqJxHxVgWBpIo5mbCOitGydRHcIJUPqv+vbbep/AeQIrZnPVlm1wLb4k07RpkKo0qPQ4z3qF9FkBjKNNM2IlhiYlAYkRw6quEwTqAyWySBQHu28SI/lslvLFIgEkcaPoYjMiagJT2jPpg+/2V7+lSy0SPqk0ohcHR9tA4QtGM7gMQN8H1ra3h7C0jSPJI7PNFM2dO7RKVGwUDDA7gfpioqeF0At5LcSSCJ10gBYgyjWHwJAmttxjzE7UBNtvECCWQQxpN1SrHS8ZTTjUAXzuASO4BrHCubJTPbRXMHRa5gMiebJDr9uNgR90hgfzBFSuKcoR3FxBM7t9QQyKFQbrn+vT1AD6qGAOK3ycA13yXTvnpRlIo8YCl8a3JzuSAAO2BnvmgHFFFFAYrNFFAFFFFAFFFFAFeZEyCD2NeqKA5V4jcnve2xiQZnhYtEO2fao/Mf6048GOEz23DOncIyOJXIVhggbf+c1YOYxo0SDuDg/+KbWdwHRWHqKzjo7GkndFS5h/xL/5f9ooo5h/xL/5f9ooryanrl7s82XqZvj5ol0jyp2Ho38qz86pfup8G/lWKKZ9TsY5dmfnVL91Pg38qPnVL91Pg38qxRTPqdjMl2Z+dUv3U+Dfyo+dUv3U+DfyrFFM+p2MyXZn51S/dT4N/Kj51S/dT4N/KsUUz6nYzJdmfnVL91Pg38qPnVL91Pg38qxRTPqdk45dmfnVL91Pg38qPnVL91Pg38qxRTPqdjHLsz86pfup8G/lR86pfup8G/lWKKZ9TsY5dmfnVL91Pg38qPnVL91Pg38qxRTPqdkZkuzPzql+6nwb+VHzql+6nwb+VYopn1OxmS7M/OqX7qfBv5UfOqX7qfBv5ViimfU7Jxy7M/OqX7qfBv5UfOqX7qfBv5ViimfU7GOXZn51S/dT4N/Kj51S/dT4N/KsUUz6nZGZLsz86pfup8G/lR86pfup8G/lWKKZ9TsnMl2Z+dMv3U+Dfyo+dUv3U+DfyrFFM+p2McuzPzql+6nwb+VHzql+6nwb+VFFM+p2Mcuw+dUv3U+Dfyo+dUv3U+DfyrFFM+p2McuzPzql+6nwb+VHzql+6nwb+VFFM+p2Mcuw+dUv3U+Dfyo+dUv3U+Dfyoopn1OyMyXYfOqX7qfBv5UfOqX7qfBv5UUUz6nYzJdh86pfup8G/lR86pfup8G/lWKKZ9TsnHLs13HHHmGhlTB9gOf03r1Bxp4UVFCke/Of9CKzRW6qSwYr6muOWXe/Il4nxRnlZiFycdgfYPfRRRXlzqSxPU86c5Ynq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633954"/>
            <a:ext cx="8300566" cy="362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451176"/>
      </p:ext>
    </p:extLst>
  </p:cSld>
  <p:clrMapOvr>
    <a:masterClrMapping/>
  </p:clrMapOvr>
  <p:transition spd="slow">
    <p:pull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720" y="4070131"/>
            <a:ext cx="3804280" cy="2787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
          </p:nvPr>
        </p:nvSpPr>
        <p:spPr/>
        <p:txBody>
          <a:bodyPr>
            <a:normAutofit/>
          </a:bodyPr>
          <a:lstStyle/>
          <a:p>
            <a:pPr>
              <a:lnSpc>
                <a:spcPct val="90000"/>
              </a:lnSpc>
            </a:pPr>
            <a:r>
              <a:rPr lang="en-US" sz="2800" dirty="0">
                <a:latin typeface="Berlin Sans FB" pitchFamily="34" charset="0"/>
              </a:rPr>
              <a:t>A condition of losing touch with reality accompanied by reduced ability to function. </a:t>
            </a:r>
            <a:endParaRPr lang="en-US" sz="2800" dirty="0" smtClean="0">
              <a:latin typeface="Berlin Sans FB" pitchFamily="34" charset="0"/>
            </a:endParaRPr>
          </a:p>
          <a:p>
            <a:pPr lvl="1">
              <a:lnSpc>
                <a:spcPct val="90000"/>
              </a:lnSpc>
            </a:pPr>
            <a:r>
              <a:rPr lang="en-US" sz="2000" dirty="0" smtClean="0">
                <a:latin typeface="Berlin Sans FB" pitchFamily="34" charset="0"/>
              </a:rPr>
              <a:t>Loses ability to distinguish fantasy from reality</a:t>
            </a:r>
          </a:p>
          <a:p>
            <a:pPr lvl="1">
              <a:lnSpc>
                <a:spcPct val="90000"/>
              </a:lnSpc>
            </a:pPr>
            <a:r>
              <a:rPr lang="en-US" sz="2000" dirty="0" smtClean="0">
                <a:latin typeface="Berlin Sans FB" pitchFamily="34" charset="0"/>
              </a:rPr>
              <a:t>Signs of tissue shrinkage in brain</a:t>
            </a:r>
          </a:p>
          <a:p>
            <a:pPr lvl="1">
              <a:lnSpc>
                <a:spcPct val="90000"/>
              </a:lnSpc>
            </a:pPr>
            <a:r>
              <a:rPr lang="en-US" sz="2000" dirty="0" smtClean="0">
                <a:latin typeface="Berlin Sans FB" pitchFamily="34" charset="0"/>
              </a:rPr>
              <a:t>Some individuals inherit a potential of developing schizophrenia</a:t>
            </a:r>
          </a:p>
          <a:p>
            <a:pPr lvl="1">
              <a:lnSpc>
                <a:spcPct val="90000"/>
              </a:lnSpc>
            </a:pPr>
            <a:r>
              <a:rPr lang="en-US" sz="2000" dirty="0" smtClean="0">
                <a:latin typeface="Berlin Sans FB" pitchFamily="34" charset="0"/>
              </a:rPr>
              <a:t>Early psychological trauma-violence, sexual abuse, death, divorce, separation, or major stressors of childhood</a:t>
            </a:r>
            <a:endParaRPr lang="en-US" sz="2000" dirty="0">
              <a:latin typeface="Berlin Sans FB" pitchFamily="34" charset="0"/>
            </a:endParaRPr>
          </a:p>
          <a:p>
            <a:pPr marL="0" indent="0" algn="ctr">
              <a:buNone/>
            </a:pPr>
            <a:endParaRPr lang="en-US" sz="3000" dirty="0" smtClean="0">
              <a:latin typeface="Trebuchet MS" pitchFamily="34" charset="0"/>
            </a:endParaRPr>
          </a:p>
          <a:p>
            <a:pPr marL="0" indent="0" algn="ctr">
              <a:buNone/>
            </a:pPr>
            <a:endParaRPr lang="en-US" sz="3000" dirty="0" smtClean="0">
              <a:latin typeface="Trebuchet MS" pitchFamily="34" charset="0"/>
            </a:endParaRPr>
          </a:p>
          <a:p>
            <a:pPr marL="0" indent="0" algn="ctr">
              <a:buNone/>
            </a:pPr>
            <a:endParaRPr lang="en-US" sz="3000" dirty="0">
              <a:latin typeface="Trebuchet MS" pitchFamily="34" charset="0"/>
            </a:endParaRPr>
          </a:p>
        </p:txBody>
      </p:sp>
      <p:sp>
        <p:nvSpPr>
          <p:cNvPr id="2" name="Title 1"/>
          <p:cNvSpPr>
            <a:spLocks noGrp="1"/>
          </p:cNvSpPr>
          <p:nvPr>
            <p:ph type="title"/>
          </p:nvPr>
        </p:nvSpPr>
        <p:spPr>
          <a:solidFill>
            <a:schemeClr val="accent1"/>
          </a:solidFill>
          <a:ln w="57150"/>
        </p:spPr>
        <p:style>
          <a:lnRef idx="2">
            <a:schemeClr val="accent1"/>
          </a:lnRef>
          <a:fillRef idx="1">
            <a:schemeClr val="lt1"/>
          </a:fillRef>
          <a:effectRef idx="0">
            <a:schemeClr val="accent1"/>
          </a:effectRef>
          <a:fontRef idx="minor">
            <a:schemeClr val="dk1"/>
          </a:fontRef>
        </p:style>
        <p:txBody>
          <a:bodyPr>
            <a:normAutofit/>
          </a:bodyPr>
          <a:lstStyle/>
          <a:p>
            <a:r>
              <a:rPr lang="en-US" sz="4800" dirty="0" smtClean="0">
                <a:latin typeface="Berlin Sans FB" pitchFamily="34" charset="0"/>
              </a:rPr>
              <a:t>Schizophrenia </a:t>
            </a:r>
            <a:endParaRPr lang="en-US" sz="4800" dirty="0">
              <a:latin typeface="Berlin Sans FB" pitchFamily="34" charset="0"/>
            </a:endParaRPr>
          </a:p>
        </p:txBody>
      </p:sp>
      <p:sp>
        <p:nvSpPr>
          <p:cNvPr id="4" name="Rectangle 3"/>
          <p:cNvSpPr/>
          <p:nvPr/>
        </p:nvSpPr>
        <p:spPr>
          <a:xfrm>
            <a:off x="391510" y="5140899"/>
            <a:ext cx="4419600" cy="646331"/>
          </a:xfrm>
          <a:prstGeom prst="rect">
            <a:avLst/>
          </a:prstGeom>
        </p:spPr>
        <p:txBody>
          <a:bodyPr wrap="square">
            <a:spAutoFit/>
          </a:bodyPr>
          <a:lstStyle/>
          <a:p>
            <a:pPr algn="ctr"/>
            <a:r>
              <a:rPr lang="en-US" dirty="0">
                <a:latin typeface="Trebuchet MS" pitchFamily="34" charset="0"/>
                <a:hlinkClick r:id="rId4"/>
              </a:rPr>
              <a:t>https://www.youtube.com/watch?v=4LScZZOkeIs</a:t>
            </a:r>
            <a:endParaRPr lang="en-US" dirty="0">
              <a:latin typeface="Trebuchet MS" pitchFamily="34" charset="0"/>
            </a:endParaRPr>
          </a:p>
        </p:txBody>
      </p:sp>
    </p:spTree>
    <p:extLst>
      <p:ext uri="{BB962C8B-B14F-4D97-AF65-F5344CB8AC3E}">
        <p14:creationId xmlns:p14="http://schemas.microsoft.com/office/powerpoint/2010/main" val="1258875024"/>
      </p:ext>
    </p:extLst>
  </p:cSld>
  <p:clrMapOvr>
    <a:masterClrMapping/>
  </p:clrMapOvr>
  <p:transition spd="slow">
    <p:pull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p>
            <a:r>
              <a:rPr lang="en-US" dirty="0" smtClean="0"/>
              <a:t>Testing…Testing…Testing…</a:t>
            </a:r>
            <a:endParaRPr lang="en-US" dirty="0"/>
          </a:p>
        </p:txBody>
      </p:sp>
      <p:sp>
        <p:nvSpPr>
          <p:cNvPr id="3" name="Content Placeholder 2"/>
          <p:cNvSpPr>
            <a:spLocks noGrp="1"/>
          </p:cNvSpPr>
          <p:nvPr>
            <p:ph idx="1"/>
          </p:nvPr>
        </p:nvSpPr>
        <p:spPr/>
        <p:txBody>
          <a:bodyPr>
            <a:normAutofit lnSpcReduction="10000"/>
          </a:bodyPr>
          <a:lstStyle/>
          <a:p>
            <a:r>
              <a:rPr lang="en-US" dirty="0" smtClean="0"/>
              <a:t>1-Almost </a:t>
            </a:r>
            <a:r>
              <a:rPr lang="en-US" b="1" dirty="0" smtClean="0"/>
              <a:t>NEVER</a:t>
            </a:r>
            <a:r>
              <a:rPr lang="en-US" dirty="0" smtClean="0"/>
              <a:t> applies to me</a:t>
            </a:r>
          </a:p>
          <a:p>
            <a:r>
              <a:rPr lang="en-US" dirty="0" smtClean="0"/>
              <a:t>2-Applies to me </a:t>
            </a:r>
            <a:r>
              <a:rPr lang="en-US" b="1" dirty="0" smtClean="0"/>
              <a:t>SOMETIMES</a:t>
            </a:r>
          </a:p>
          <a:p>
            <a:pPr marL="342900" lvl="1" indent="-342900">
              <a:buFont typeface="Arial" pitchFamily="34" charset="0"/>
              <a:buChar char="•"/>
            </a:pPr>
            <a:r>
              <a:rPr lang="en-US" dirty="0" smtClean="0"/>
              <a:t>3-Applies to me </a:t>
            </a:r>
            <a:r>
              <a:rPr lang="en-US" b="1" dirty="0" smtClean="0"/>
              <a:t>OFTEN</a:t>
            </a:r>
          </a:p>
          <a:p>
            <a:pPr marL="342900" lvl="1" indent="-342900">
              <a:buFont typeface="Arial" pitchFamily="34" charset="0"/>
              <a:buChar char="•"/>
            </a:pPr>
            <a:r>
              <a:rPr lang="en-US" dirty="0" smtClean="0"/>
              <a:t>4-Applies to me almost </a:t>
            </a:r>
            <a:r>
              <a:rPr lang="en-US" b="1" dirty="0" smtClean="0"/>
              <a:t>ALWAYS</a:t>
            </a:r>
          </a:p>
          <a:p>
            <a:pPr marL="342900" lvl="1" indent="-342900">
              <a:buFont typeface="Arial" pitchFamily="34" charset="0"/>
              <a:buChar char="•"/>
            </a:pPr>
            <a:endParaRPr lang="en-US" b="1" dirty="0"/>
          </a:p>
          <a:p>
            <a:pPr marL="342900" lvl="1" indent="-342900">
              <a:buFont typeface="Arial" pitchFamily="34" charset="0"/>
              <a:buChar char="•"/>
            </a:pPr>
            <a:r>
              <a:rPr lang="en-US" b="1" dirty="0">
                <a:hlinkClick r:id="rId2"/>
              </a:rPr>
              <a:t>https://</a:t>
            </a:r>
            <a:r>
              <a:rPr lang="en-US" b="1" dirty="0" smtClean="0">
                <a:hlinkClick r:id="rId2"/>
              </a:rPr>
              <a:t>www.youtube.com/watch?v=0vvU-Ajwbok</a:t>
            </a:r>
            <a:endParaRPr lang="en-US" b="1" dirty="0" smtClean="0"/>
          </a:p>
          <a:p>
            <a:pPr marL="342900" lvl="1" indent="-342900">
              <a:buFont typeface="Arial" pitchFamily="34" charset="0"/>
              <a:buChar char="•"/>
            </a:pPr>
            <a:endParaRPr lang="en-US" b="1" dirty="0"/>
          </a:p>
          <a:p>
            <a:pPr marL="342900" lvl="1" indent="-342900">
              <a:buFont typeface="Arial" pitchFamily="34" charset="0"/>
              <a:buChar char="•"/>
            </a:pPr>
            <a:r>
              <a:rPr lang="en-US" u="sng" dirty="0">
                <a:hlinkClick r:id="rId3"/>
              </a:rPr>
              <a:t>http://www.youtube.com/watch?v=PVHNGZ0Omx0&amp;safety_mode=true&amp;persist_safety_mode=1</a:t>
            </a:r>
            <a:endParaRPr lang="en-US" dirty="0">
              <a:latin typeface="Trebuchet MS" pitchFamily="34" charset="0"/>
            </a:endParaRPr>
          </a:p>
          <a:p>
            <a:pPr marL="342900" lvl="1" indent="-342900">
              <a:buFont typeface="Arial" pitchFamily="34" charset="0"/>
              <a:buChar char="•"/>
            </a:pPr>
            <a:endParaRPr lang="en-US" b="1" dirty="0" smtClean="0"/>
          </a:p>
          <a:p>
            <a:pPr marL="342900" lvl="1" indent="-342900">
              <a:buFont typeface="Arial" pitchFamily="34" charset="0"/>
              <a:buChar char="•"/>
            </a:pPr>
            <a:endParaRPr lang="en-US" b="1" dirty="0"/>
          </a:p>
        </p:txBody>
      </p:sp>
    </p:spTree>
    <p:extLst>
      <p:ext uri="{BB962C8B-B14F-4D97-AF65-F5344CB8AC3E}">
        <p14:creationId xmlns:p14="http://schemas.microsoft.com/office/powerpoint/2010/main" val="1198877933"/>
      </p:ext>
    </p:extLst>
  </p:cSld>
  <p:clrMapOvr>
    <a:masterClrMapping/>
  </p:clrMapOvr>
  <p:transition spd="slow">
    <p:pull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7162800"/>
          </a:xfrm>
        </p:spPr>
        <p:txBody>
          <a:bodyPr>
            <a:normAutofit/>
          </a:bodyPr>
          <a:lstStyle/>
          <a:p>
            <a:r>
              <a:rPr lang="en-US" sz="2400" dirty="0">
                <a:latin typeface="Trebuchet MS" pitchFamily="34" charset="0"/>
              </a:rPr>
              <a:t>Expresses emotions in healthy ways </a:t>
            </a:r>
          </a:p>
          <a:p>
            <a:pPr marL="0" indent="0">
              <a:buNone/>
            </a:pPr>
            <a:endParaRPr lang="en-US" sz="2400" dirty="0">
              <a:latin typeface="Trebuchet MS" pitchFamily="34" charset="0"/>
            </a:endParaRPr>
          </a:p>
          <a:p>
            <a:r>
              <a:rPr lang="en-US" sz="2400" dirty="0">
                <a:latin typeface="Trebuchet MS" pitchFamily="34" charset="0"/>
              </a:rPr>
              <a:t>Is optimistic (positive) </a:t>
            </a:r>
            <a:endParaRPr lang="en-US" sz="2400" dirty="0" smtClean="0">
              <a:latin typeface="Trebuchet MS" pitchFamily="34" charset="0"/>
            </a:endParaRPr>
          </a:p>
          <a:p>
            <a:endParaRPr lang="en-US" sz="2400" dirty="0">
              <a:latin typeface="Trebuchet MS" pitchFamily="34" charset="0"/>
            </a:endParaRPr>
          </a:p>
          <a:p>
            <a:r>
              <a:rPr lang="en-US" sz="2500" dirty="0" smtClean="0">
                <a:latin typeface="Trebuchet MS" pitchFamily="34" charset="0"/>
              </a:rPr>
              <a:t>Uses </a:t>
            </a:r>
            <a:r>
              <a:rPr lang="en-US" sz="2500" dirty="0">
                <a:latin typeface="Trebuchet MS" pitchFamily="34" charset="0"/>
              </a:rPr>
              <a:t>health skills</a:t>
            </a:r>
          </a:p>
          <a:p>
            <a:pPr lvl="1"/>
            <a:r>
              <a:rPr lang="en-US" sz="2500" dirty="0">
                <a:latin typeface="Trebuchet MS" pitchFamily="34" charset="0"/>
              </a:rPr>
              <a:t>Stress management</a:t>
            </a:r>
          </a:p>
          <a:p>
            <a:pPr lvl="1"/>
            <a:r>
              <a:rPr lang="en-US" sz="2500" dirty="0">
                <a:latin typeface="Trebuchet MS" pitchFamily="34" charset="0"/>
              </a:rPr>
              <a:t>Decision making </a:t>
            </a:r>
          </a:p>
          <a:p>
            <a:pPr lvl="1"/>
            <a:r>
              <a:rPr lang="en-US" sz="2500" dirty="0">
                <a:latin typeface="Trebuchet MS" pitchFamily="34" charset="0"/>
              </a:rPr>
              <a:t>Conflict resolution </a:t>
            </a:r>
          </a:p>
          <a:p>
            <a:endParaRPr lang="en-US" sz="2500" dirty="0">
              <a:latin typeface="Trebuchet MS" pitchFamily="34" charset="0"/>
            </a:endParaRPr>
          </a:p>
          <a:p>
            <a:r>
              <a:rPr lang="en-US" sz="2500" dirty="0">
                <a:latin typeface="Trebuchet MS" pitchFamily="34" charset="0"/>
              </a:rPr>
              <a:t>Copes/adapts with change</a:t>
            </a:r>
          </a:p>
          <a:p>
            <a:pPr marL="0" indent="0">
              <a:buNone/>
            </a:pPr>
            <a:endParaRPr lang="en-US" sz="2500" dirty="0">
              <a:latin typeface="Trebuchet MS" pitchFamily="34" charset="0"/>
            </a:endParaRPr>
          </a:p>
          <a:p>
            <a:endParaRPr lang="en-US" dirty="0"/>
          </a:p>
        </p:txBody>
      </p:sp>
      <p:sp>
        <p:nvSpPr>
          <p:cNvPr id="4" name="Content Placeholder 3"/>
          <p:cNvSpPr>
            <a:spLocks noGrp="1"/>
          </p:cNvSpPr>
          <p:nvPr>
            <p:ph sz="half" idx="2"/>
          </p:nvPr>
        </p:nvSpPr>
        <p:spPr/>
        <p:txBody>
          <a:bodyPr>
            <a:normAutofit/>
          </a:bodyPr>
          <a:lstStyle/>
          <a:p>
            <a:r>
              <a:rPr lang="en-US" dirty="0">
                <a:latin typeface="Trebuchet MS" pitchFamily="34" charset="0"/>
              </a:rPr>
              <a:t>Assertive</a:t>
            </a:r>
          </a:p>
          <a:p>
            <a:pPr marL="0" indent="0">
              <a:buNone/>
            </a:pPr>
            <a:endParaRPr lang="en-US" dirty="0">
              <a:latin typeface="Trebuchet MS" pitchFamily="34" charset="0"/>
            </a:endParaRPr>
          </a:p>
          <a:p>
            <a:r>
              <a:rPr lang="en-US" dirty="0">
                <a:latin typeface="Trebuchet MS" pitchFamily="34" charset="0"/>
              </a:rPr>
              <a:t>Active listener</a:t>
            </a:r>
          </a:p>
          <a:p>
            <a:pPr marL="0" indent="0">
              <a:buNone/>
            </a:pPr>
            <a:endParaRPr lang="en-US" dirty="0">
              <a:latin typeface="Trebuchet MS" pitchFamily="34" charset="0"/>
            </a:endParaRPr>
          </a:p>
          <a:p>
            <a:r>
              <a:rPr lang="en-US" dirty="0">
                <a:latin typeface="Trebuchet MS" pitchFamily="34" charset="0"/>
              </a:rPr>
              <a:t>Can be part of a team/group</a:t>
            </a:r>
          </a:p>
          <a:p>
            <a:endParaRPr lang="en-US" dirty="0"/>
          </a:p>
        </p:txBody>
      </p:sp>
      <p:sp>
        <p:nvSpPr>
          <p:cNvPr id="6" name="Title 1"/>
          <p:cNvSpPr>
            <a:spLocks noGrp="1"/>
          </p:cNvSpPr>
          <p:nvPr>
            <p:ph type="title"/>
          </p:nvPr>
        </p:nvSpPr>
        <p:spPr>
          <a:ln w="57150"/>
        </p:spPr>
        <p:style>
          <a:lnRef idx="2">
            <a:schemeClr val="accent4"/>
          </a:lnRef>
          <a:fillRef idx="1">
            <a:schemeClr val="lt1"/>
          </a:fillRef>
          <a:effectRef idx="0">
            <a:schemeClr val="accent4"/>
          </a:effectRef>
          <a:fontRef idx="minor">
            <a:schemeClr val="dk1"/>
          </a:fontRef>
        </p:style>
        <p:txBody>
          <a:bodyPr>
            <a:noAutofit/>
          </a:bodyPr>
          <a:lstStyle/>
          <a:p>
            <a:r>
              <a:rPr lang="en-US" sz="3900" dirty="0" smtClean="0">
                <a:latin typeface="Berlin Sans FB" pitchFamily="34" charset="0"/>
              </a:rPr>
              <a:t>Characteristics of </a:t>
            </a:r>
            <a:r>
              <a:rPr lang="en-US" sz="3900" b="1" dirty="0" smtClean="0">
                <a:latin typeface="Berlin Sans FB" pitchFamily="34" charset="0"/>
              </a:rPr>
              <a:t>GOOD</a:t>
            </a:r>
            <a:r>
              <a:rPr lang="en-US" sz="3900" dirty="0" smtClean="0">
                <a:latin typeface="Berlin Sans FB" pitchFamily="34" charset="0"/>
              </a:rPr>
              <a:t> mental health</a:t>
            </a:r>
            <a:endParaRPr lang="en-US" sz="3900" dirty="0">
              <a:latin typeface="Berlin Sans FB" pitchFamily="34" charset="0"/>
            </a:endParaRPr>
          </a:p>
        </p:txBody>
      </p:sp>
    </p:spTree>
    <p:extLst>
      <p:ext uri="{BB962C8B-B14F-4D97-AF65-F5344CB8AC3E}">
        <p14:creationId xmlns:p14="http://schemas.microsoft.com/office/powerpoint/2010/main" val="732853970"/>
      </p:ext>
    </p:extLst>
  </p:cSld>
  <p:clrMapOvr>
    <a:masterClrMapping/>
  </p:clrMapOvr>
  <p:transition spd="slow">
    <p:pull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a:ln w="57150">
            <a:solidFill>
              <a:schemeClr val="accent6"/>
            </a:solidFill>
          </a:ln>
        </p:spPr>
        <p:txBody>
          <a:bodyPr>
            <a:normAutofit/>
          </a:bodyPr>
          <a:lstStyle/>
          <a:p>
            <a:r>
              <a:rPr lang="en-US" dirty="0" smtClean="0">
                <a:latin typeface="Berlin Sans FB" pitchFamily="34" charset="0"/>
              </a:rPr>
              <a:t>Dissociative Identity Disorder</a:t>
            </a:r>
            <a:br>
              <a:rPr lang="en-US" dirty="0" smtClean="0">
                <a:latin typeface="Berlin Sans FB" pitchFamily="34" charset="0"/>
              </a:rPr>
            </a:br>
            <a:r>
              <a:rPr lang="en-US" sz="1500" dirty="0" smtClean="0">
                <a:latin typeface="Berlin Sans FB" pitchFamily="34" charset="0"/>
              </a:rPr>
              <a:t>(Multiple Personalities)</a:t>
            </a:r>
            <a:endParaRPr lang="en-US" sz="1500" dirty="0">
              <a:latin typeface="Berlin Sans FB" pitchFamily="34" charset="0"/>
            </a:endParaRPr>
          </a:p>
        </p:txBody>
      </p:sp>
      <p:sp>
        <p:nvSpPr>
          <p:cNvPr id="3" name="Content Placeholder 2"/>
          <p:cNvSpPr>
            <a:spLocks noGrp="1"/>
          </p:cNvSpPr>
          <p:nvPr>
            <p:ph idx="1"/>
          </p:nvPr>
        </p:nvSpPr>
        <p:spPr>
          <a:xfrm>
            <a:off x="457200" y="1651022"/>
            <a:ext cx="8229600" cy="4525963"/>
          </a:xfrm>
        </p:spPr>
        <p:txBody>
          <a:bodyPr/>
          <a:lstStyle/>
          <a:p>
            <a:r>
              <a:rPr lang="en-US" dirty="0" smtClean="0">
                <a:latin typeface="Trebuchet MS" pitchFamily="34" charset="0"/>
              </a:rPr>
              <a:t>Two or more separate identities or personality traits </a:t>
            </a:r>
          </a:p>
          <a:p>
            <a:pPr lvl="1"/>
            <a:r>
              <a:rPr lang="en-US" sz="2400" dirty="0" smtClean="0">
                <a:latin typeface="Trebuchet MS" pitchFamily="34" charset="0"/>
              </a:rPr>
              <a:t>Ability to control individual’s behavior and thinking  </a:t>
            </a:r>
          </a:p>
          <a:p>
            <a:pPr lvl="1"/>
            <a:r>
              <a:rPr lang="en-US" sz="2400" dirty="0" smtClean="0">
                <a:latin typeface="Trebuchet MS" pitchFamily="34" charset="0"/>
              </a:rPr>
              <a:t>Create alters to distance themselves from pain and trauma </a:t>
            </a:r>
          </a:p>
          <a:p>
            <a:pPr lvl="1"/>
            <a:endParaRPr lang="en-US" sz="2400" dirty="0" smtClean="0">
              <a:latin typeface="Trebuchet MS" pitchFamily="34" charset="0"/>
            </a:endParaRPr>
          </a:p>
          <a:p>
            <a:pPr lvl="1"/>
            <a:endParaRPr lang="en-US" dirty="0" smtClean="0">
              <a:latin typeface="Trebuchet MS"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21425"/>
            <a:ext cx="4572000" cy="332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4702" y="5165415"/>
            <a:ext cx="3602182" cy="1569660"/>
          </a:xfrm>
          <a:prstGeom prst="rect">
            <a:avLst/>
          </a:prstGeom>
        </p:spPr>
        <p:txBody>
          <a:bodyPr wrap="square">
            <a:spAutoFit/>
          </a:bodyPr>
          <a:lstStyle/>
          <a:p>
            <a:pPr lvl="1"/>
            <a:r>
              <a:rPr lang="en-US" sz="2400" dirty="0" smtClean="0">
                <a:latin typeface="Trebuchet MS" pitchFamily="34" charset="0"/>
                <a:hlinkClick r:id="rId4"/>
              </a:rPr>
              <a:t>https</a:t>
            </a:r>
            <a:r>
              <a:rPr lang="en-US" sz="2400" dirty="0">
                <a:latin typeface="Trebuchet MS" pitchFamily="34" charset="0"/>
                <a:hlinkClick r:id="rId4"/>
              </a:rPr>
              <a:t>://www.youtube.com/watch?feature=player_detailpage&amp;v=i6kJ3nrdvDc</a:t>
            </a:r>
            <a:endParaRPr lang="en-US" sz="2400" dirty="0">
              <a:latin typeface="Trebuchet MS" pitchFamily="34" charset="0"/>
            </a:endParaRPr>
          </a:p>
        </p:txBody>
      </p:sp>
      <p:sp>
        <p:nvSpPr>
          <p:cNvPr id="5" name="Rectangle 4"/>
          <p:cNvSpPr/>
          <p:nvPr/>
        </p:nvSpPr>
        <p:spPr>
          <a:xfrm>
            <a:off x="302411" y="3897819"/>
            <a:ext cx="4156364" cy="830997"/>
          </a:xfrm>
          <a:prstGeom prst="rect">
            <a:avLst/>
          </a:prstGeom>
        </p:spPr>
        <p:txBody>
          <a:bodyPr>
            <a:spAutoFit/>
          </a:bodyPr>
          <a:lstStyle/>
          <a:p>
            <a:pPr lvl="1"/>
            <a:r>
              <a:rPr lang="en-US" sz="2400" dirty="0">
                <a:latin typeface="Trebuchet MS" pitchFamily="34" charset="0"/>
                <a:hlinkClick r:id="rId5"/>
              </a:rPr>
              <a:t>https://www.youtube.com/watch?v=TnZ0_iqv5Jw</a:t>
            </a:r>
            <a:endParaRPr lang="en-US" sz="2400" dirty="0">
              <a:latin typeface="Trebuchet MS" pitchFamily="34" charset="0"/>
            </a:endParaRPr>
          </a:p>
        </p:txBody>
      </p:sp>
    </p:spTree>
    <p:extLst>
      <p:ext uri="{BB962C8B-B14F-4D97-AF65-F5344CB8AC3E}">
        <p14:creationId xmlns:p14="http://schemas.microsoft.com/office/powerpoint/2010/main" val="3421801560"/>
      </p:ext>
    </p:extLst>
  </p:cSld>
  <p:clrMapOvr>
    <a:masterClrMapping/>
  </p:clrMapOvr>
  <p:transition spd="slow">
    <p:pull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solidFill>
            <a:srgbClr val="FFFF00"/>
          </a:solidFill>
          <a:ln w="57150">
            <a:solidFill>
              <a:schemeClr val="bg1"/>
            </a:solidFill>
          </a:ln>
        </p:spPr>
        <p:style>
          <a:lnRef idx="2">
            <a:schemeClr val="accent6"/>
          </a:lnRef>
          <a:fillRef idx="1">
            <a:schemeClr val="lt1"/>
          </a:fillRef>
          <a:effectRef idx="0">
            <a:schemeClr val="accent6"/>
          </a:effectRef>
          <a:fontRef idx="minor">
            <a:schemeClr val="dk1"/>
          </a:fontRef>
        </p:style>
        <p:txBody>
          <a:bodyPr>
            <a:normAutofit fontScale="90000"/>
          </a:bodyPr>
          <a:lstStyle/>
          <a:p>
            <a:r>
              <a:rPr lang="en-US" dirty="0" smtClean="0">
                <a:latin typeface="Berlin Sans FB" pitchFamily="34" charset="0"/>
              </a:rPr>
              <a:t>Attention-Deficit Hyperactivity Disorder (ADHD)</a:t>
            </a:r>
            <a:endParaRPr lang="en-US" dirty="0">
              <a:latin typeface="Berlin Sans FB" pitchFamily="34" charset="0"/>
            </a:endParaRPr>
          </a:p>
        </p:txBody>
      </p:sp>
      <p:sp>
        <p:nvSpPr>
          <p:cNvPr id="3" name="Content Placeholder 2"/>
          <p:cNvSpPr>
            <a:spLocks noGrp="1"/>
          </p:cNvSpPr>
          <p:nvPr>
            <p:ph idx="1"/>
          </p:nvPr>
        </p:nvSpPr>
        <p:spPr/>
        <p:txBody>
          <a:bodyPr>
            <a:normAutofit/>
          </a:bodyPr>
          <a:lstStyle/>
          <a:p>
            <a:pPr marL="0" indent="0" algn="ctr">
              <a:buNone/>
            </a:pPr>
            <a:r>
              <a:rPr lang="en-US" sz="2700" dirty="0" smtClean="0">
                <a:latin typeface="Trebuchet MS" pitchFamily="34" charset="0"/>
              </a:rPr>
              <a:t>Combination of problems, such as difficulty sustaining attention, hyperactivity and impulsive behavior </a:t>
            </a:r>
          </a:p>
          <a:p>
            <a:pPr marL="0" indent="0" algn="ctr">
              <a:buNone/>
            </a:pPr>
            <a:endParaRPr lang="en-US" sz="2700" dirty="0" smtClean="0">
              <a:latin typeface="Trebuchet MS" pitchFamily="34" charset="0"/>
            </a:endParaRPr>
          </a:p>
          <a:p>
            <a:r>
              <a:rPr lang="en-US" sz="2700" dirty="0" smtClean="0">
                <a:latin typeface="Trebuchet MS" pitchFamily="34" charset="0"/>
              </a:rPr>
              <a:t>Often diagnosed before the age of 7</a:t>
            </a:r>
          </a:p>
          <a:p>
            <a:pPr lvl="1"/>
            <a:r>
              <a:rPr lang="en-US" sz="2300" dirty="0" smtClean="0">
                <a:latin typeface="Trebuchet MS" pitchFamily="34" charset="0"/>
              </a:rPr>
              <a:t>As early as 2 or 3 years old </a:t>
            </a:r>
          </a:p>
          <a:p>
            <a:pPr marL="457200" lvl="1" indent="0">
              <a:buNone/>
            </a:pPr>
            <a:endParaRPr lang="en-US" sz="2300" dirty="0" smtClean="0">
              <a:latin typeface="Trebuchet MS" pitchFamily="34" charset="0"/>
            </a:endParaRPr>
          </a:p>
          <a:p>
            <a:r>
              <a:rPr lang="en-US" sz="2700" dirty="0" smtClean="0">
                <a:latin typeface="Trebuchet MS" pitchFamily="34" charset="0"/>
              </a:rPr>
              <a:t>Chronic interference in more than 1 setting </a:t>
            </a:r>
          </a:p>
          <a:p>
            <a:pPr lvl="1"/>
            <a:r>
              <a:rPr lang="en-US" sz="2300" dirty="0" smtClean="0">
                <a:latin typeface="Trebuchet MS" pitchFamily="34" charset="0"/>
              </a:rPr>
              <a:t>Home life, school work, sports/activities </a:t>
            </a:r>
          </a:p>
          <a:p>
            <a:endParaRPr lang="en-US" dirty="0"/>
          </a:p>
        </p:txBody>
      </p:sp>
    </p:spTree>
    <p:extLst>
      <p:ext uri="{BB962C8B-B14F-4D97-AF65-F5344CB8AC3E}">
        <p14:creationId xmlns:p14="http://schemas.microsoft.com/office/powerpoint/2010/main" val="1478149297"/>
      </p:ext>
    </p:extLst>
  </p:cSld>
  <p:clrMapOvr>
    <a:masterClrMapping/>
  </p:clrMapOvr>
  <p:transition spd="slow">
    <p:pull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erlin Sans FB" pitchFamily="34" charset="0"/>
              </a:rPr>
              <a:t>Signs &amp; Symptoms </a:t>
            </a:r>
            <a:endParaRPr lang="en-US" dirty="0">
              <a:latin typeface="Berlin Sans FB" pitchFamily="34" charset="0"/>
            </a:endParaRPr>
          </a:p>
        </p:txBody>
      </p:sp>
      <p:sp>
        <p:nvSpPr>
          <p:cNvPr id="4" name="Text Placeholder 3"/>
          <p:cNvSpPr>
            <a:spLocks noGrp="1"/>
          </p:cNvSpPr>
          <p:nvPr>
            <p:ph type="body" idx="1"/>
          </p:nvPr>
        </p:nvSpPr>
        <p:spPr>
          <a:xfrm>
            <a:off x="457200" y="1371600"/>
            <a:ext cx="4040188" cy="639762"/>
          </a:xfrm>
          <a:solidFill>
            <a:srgbClr val="FFFF00"/>
          </a:solidFill>
          <a:ln>
            <a:solidFill>
              <a:srgbClr val="FFFF00"/>
            </a:solidFill>
          </a:ln>
        </p:spPr>
        <p:txBody>
          <a:bodyPr/>
          <a:lstStyle/>
          <a:p>
            <a:pPr algn="ctr"/>
            <a:r>
              <a:rPr lang="en-US" dirty="0" smtClean="0">
                <a:solidFill>
                  <a:schemeClr val="accent6"/>
                </a:solidFill>
                <a:latin typeface="Trebuchet MS" pitchFamily="34" charset="0"/>
              </a:rPr>
              <a:t>Inattentive </a:t>
            </a:r>
            <a:endParaRPr lang="en-US" dirty="0">
              <a:solidFill>
                <a:schemeClr val="accent6"/>
              </a:solidFill>
              <a:latin typeface="Trebuchet MS" pitchFamily="34" charset="0"/>
            </a:endParaRPr>
          </a:p>
        </p:txBody>
      </p:sp>
      <p:sp>
        <p:nvSpPr>
          <p:cNvPr id="5" name="Content Placeholder 4"/>
          <p:cNvSpPr>
            <a:spLocks noGrp="1"/>
          </p:cNvSpPr>
          <p:nvPr>
            <p:ph sz="half" idx="2"/>
          </p:nvPr>
        </p:nvSpPr>
        <p:spPr>
          <a:xfrm>
            <a:off x="457200" y="2174874"/>
            <a:ext cx="4040188" cy="4302125"/>
          </a:xfrm>
        </p:spPr>
        <p:txBody>
          <a:bodyPr>
            <a:normAutofit fontScale="92500" lnSpcReduction="10000"/>
          </a:bodyPr>
          <a:lstStyle/>
          <a:p>
            <a:r>
              <a:rPr lang="en-US" dirty="0" smtClean="0">
                <a:latin typeface="Trebuchet MS" pitchFamily="34" charset="0"/>
              </a:rPr>
              <a:t>Fails to pay close attention to details </a:t>
            </a:r>
          </a:p>
          <a:p>
            <a:endParaRPr lang="en-US" dirty="0" smtClean="0">
              <a:latin typeface="Trebuchet MS" pitchFamily="34" charset="0"/>
            </a:endParaRPr>
          </a:p>
          <a:p>
            <a:r>
              <a:rPr lang="en-US" dirty="0" smtClean="0">
                <a:latin typeface="Trebuchet MS" pitchFamily="34" charset="0"/>
              </a:rPr>
              <a:t>Make careless mistakes</a:t>
            </a:r>
          </a:p>
          <a:p>
            <a:endParaRPr lang="en-US" dirty="0" smtClean="0">
              <a:latin typeface="Trebuchet MS" pitchFamily="34" charset="0"/>
            </a:endParaRPr>
          </a:p>
          <a:p>
            <a:r>
              <a:rPr lang="en-US" dirty="0" smtClean="0">
                <a:latin typeface="Trebuchet MS" pitchFamily="34" charset="0"/>
              </a:rPr>
              <a:t>Trouble keeping attention </a:t>
            </a:r>
          </a:p>
          <a:p>
            <a:endParaRPr lang="en-US" dirty="0" smtClean="0">
              <a:latin typeface="Trebuchet MS" pitchFamily="34" charset="0"/>
            </a:endParaRPr>
          </a:p>
          <a:p>
            <a:r>
              <a:rPr lang="en-US" dirty="0" smtClean="0">
                <a:latin typeface="Trebuchet MS" pitchFamily="34" charset="0"/>
              </a:rPr>
              <a:t>Difficulty following through on instructions </a:t>
            </a:r>
          </a:p>
          <a:p>
            <a:endParaRPr lang="en-US" dirty="0" smtClean="0">
              <a:latin typeface="Trebuchet MS" pitchFamily="34" charset="0"/>
            </a:endParaRPr>
          </a:p>
          <a:p>
            <a:r>
              <a:rPr lang="en-US" dirty="0" smtClean="0">
                <a:latin typeface="Trebuchet MS" pitchFamily="34" charset="0"/>
              </a:rPr>
              <a:t>Problems organizing tasks or activities </a:t>
            </a:r>
          </a:p>
          <a:p>
            <a:endParaRPr lang="en-US" dirty="0"/>
          </a:p>
        </p:txBody>
      </p:sp>
      <p:sp>
        <p:nvSpPr>
          <p:cNvPr id="6" name="Text Placeholder 5"/>
          <p:cNvSpPr>
            <a:spLocks noGrp="1"/>
          </p:cNvSpPr>
          <p:nvPr>
            <p:ph type="body" sz="quarter" idx="3"/>
          </p:nvPr>
        </p:nvSpPr>
        <p:spPr>
          <a:xfrm>
            <a:off x="4645025" y="1371600"/>
            <a:ext cx="4041775" cy="639762"/>
          </a:xfrm>
          <a:solidFill>
            <a:srgbClr val="FFFF00"/>
          </a:solidFill>
          <a:ln>
            <a:solidFill>
              <a:srgbClr val="FFFF00"/>
            </a:solidFill>
          </a:ln>
        </p:spPr>
        <p:txBody>
          <a:bodyPr/>
          <a:lstStyle/>
          <a:p>
            <a:pPr algn="ctr"/>
            <a:r>
              <a:rPr lang="en-US" dirty="0" smtClean="0">
                <a:solidFill>
                  <a:schemeClr val="accent6"/>
                </a:solidFill>
                <a:latin typeface="Trebuchet MS" pitchFamily="34" charset="0"/>
              </a:rPr>
              <a:t>Hyperactive/Impulsive </a:t>
            </a:r>
            <a:endParaRPr lang="en-US" dirty="0">
              <a:solidFill>
                <a:schemeClr val="accent6"/>
              </a:solidFill>
              <a:latin typeface="Trebuchet MS" pitchFamily="34" charset="0"/>
            </a:endParaRPr>
          </a:p>
        </p:txBody>
      </p:sp>
      <p:sp>
        <p:nvSpPr>
          <p:cNvPr id="7" name="Content Placeholder 6"/>
          <p:cNvSpPr>
            <a:spLocks noGrp="1"/>
          </p:cNvSpPr>
          <p:nvPr>
            <p:ph sz="quarter" idx="4"/>
          </p:nvPr>
        </p:nvSpPr>
        <p:spPr>
          <a:xfrm>
            <a:off x="4645025" y="2174874"/>
            <a:ext cx="4041775" cy="4378325"/>
          </a:xfrm>
        </p:spPr>
        <p:txBody>
          <a:bodyPr>
            <a:normAutofit fontScale="92500" lnSpcReduction="20000"/>
          </a:bodyPr>
          <a:lstStyle/>
          <a:p>
            <a:r>
              <a:rPr lang="en-US" dirty="0" smtClean="0">
                <a:latin typeface="Trebuchet MS" pitchFamily="34" charset="0"/>
              </a:rPr>
              <a:t>Fidgets or squirms frequently </a:t>
            </a:r>
          </a:p>
          <a:p>
            <a:endParaRPr lang="en-US" dirty="0" smtClean="0">
              <a:latin typeface="Trebuchet MS" pitchFamily="34" charset="0"/>
            </a:endParaRPr>
          </a:p>
          <a:p>
            <a:r>
              <a:rPr lang="en-US" dirty="0" smtClean="0">
                <a:latin typeface="Trebuchet MS" pitchFamily="34" charset="0"/>
              </a:rPr>
              <a:t>Often leaves seat </a:t>
            </a:r>
          </a:p>
          <a:p>
            <a:endParaRPr lang="en-US" dirty="0" smtClean="0">
              <a:latin typeface="Trebuchet MS" pitchFamily="34" charset="0"/>
            </a:endParaRPr>
          </a:p>
          <a:p>
            <a:r>
              <a:rPr lang="en-US" dirty="0" smtClean="0">
                <a:latin typeface="Trebuchet MS" pitchFamily="34" charset="0"/>
              </a:rPr>
              <a:t>Always seems on the go</a:t>
            </a:r>
          </a:p>
          <a:p>
            <a:endParaRPr lang="en-US" dirty="0" smtClean="0">
              <a:latin typeface="Trebuchet MS" pitchFamily="34" charset="0"/>
            </a:endParaRPr>
          </a:p>
          <a:p>
            <a:r>
              <a:rPr lang="en-US" dirty="0" smtClean="0">
                <a:latin typeface="Trebuchet MS" pitchFamily="34" charset="0"/>
              </a:rPr>
              <a:t>Talks excessively or blurts out answers </a:t>
            </a:r>
          </a:p>
          <a:p>
            <a:endParaRPr lang="en-US" dirty="0" smtClean="0">
              <a:latin typeface="Trebuchet MS" pitchFamily="34" charset="0"/>
            </a:endParaRPr>
          </a:p>
          <a:p>
            <a:r>
              <a:rPr lang="en-US" dirty="0" smtClean="0">
                <a:latin typeface="Trebuchet MS" pitchFamily="34" charset="0"/>
              </a:rPr>
              <a:t>Difficulty waiting turn</a:t>
            </a:r>
          </a:p>
          <a:p>
            <a:endParaRPr lang="en-US" dirty="0" smtClean="0">
              <a:latin typeface="Trebuchet MS" pitchFamily="34" charset="0"/>
            </a:endParaRPr>
          </a:p>
          <a:p>
            <a:r>
              <a:rPr lang="en-US" dirty="0" smtClean="0">
                <a:latin typeface="Trebuchet MS" pitchFamily="34" charset="0"/>
              </a:rPr>
              <a:t>Interrupts conversations</a:t>
            </a:r>
          </a:p>
          <a:p>
            <a:endParaRPr lang="en-US" dirty="0"/>
          </a:p>
        </p:txBody>
      </p:sp>
      <p:cxnSp>
        <p:nvCxnSpPr>
          <p:cNvPr id="8" name="Straight Connector 7"/>
          <p:cNvCxnSpPr/>
          <p:nvPr/>
        </p:nvCxnSpPr>
        <p:spPr>
          <a:xfrm>
            <a:off x="1981200" y="1219200"/>
            <a:ext cx="4876800" cy="0"/>
          </a:xfrm>
          <a:prstGeom prst="line">
            <a:avLst/>
          </a:prstGeom>
          <a:ln w="57150">
            <a:solidFill>
              <a:srgbClr val="FFFF00"/>
            </a:solidFill>
          </a:ln>
        </p:spPr>
        <p:style>
          <a:lnRef idx="1">
            <a:schemeClr val="accent6"/>
          </a:lnRef>
          <a:fillRef idx="0">
            <a:schemeClr val="accent6"/>
          </a:fillRef>
          <a:effectRef idx="0">
            <a:schemeClr val="accent6"/>
          </a:effectRef>
          <a:fontRef idx="minor">
            <a:schemeClr val="tx1"/>
          </a:fontRef>
        </p:style>
      </p:cxnSp>
    </p:spTree>
  </p:cSld>
  <p:clrMapOvr>
    <a:masterClrMapping/>
  </p:clrMapOvr>
  <p:transition spd="slow">
    <p:pull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a:ln w="57150">
            <a:solidFill>
              <a:schemeClr val="accent2"/>
            </a:solidFill>
          </a:ln>
        </p:spPr>
        <p:style>
          <a:lnRef idx="2">
            <a:schemeClr val="accent5"/>
          </a:lnRef>
          <a:fillRef idx="1">
            <a:schemeClr val="lt1"/>
          </a:fillRef>
          <a:effectRef idx="0">
            <a:schemeClr val="accent5"/>
          </a:effectRef>
          <a:fontRef idx="minor">
            <a:schemeClr val="dk1"/>
          </a:fontRef>
        </p:style>
        <p:txBody>
          <a:bodyPr/>
          <a:lstStyle/>
          <a:p>
            <a:r>
              <a:rPr lang="en-US" sz="4800" dirty="0" smtClean="0">
                <a:latin typeface="Berlin Sans FB" pitchFamily="34" charset="0"/>
              </a:rPr>
              <a:t>Addiction</a:t>
            </a:r>
            <a:r>
              <a:rPr lang="en-US" dirty="0" smtClean="0">
                <a:latin typeface="Berlin Sans FB" pitchFamily="34" charset="0"/>
              </a:rPr>
              <a:t> </a:t>
            </a:r>
            <a:endParaRPr lang="en-US" dirty="0">
              <a:latin typeface="Berlin Sans FB" pitchFamily="34" charset="0"/>
            </a:endParaRPr>
          </a:p>
        </p:txBody>
      </p:sp>
      <p:sp>
        <p:nvSpPr>
          <p:cNvPr id="3" name="Content Placeholder 2"/>
          <p:cNvSpPr>
            <a:spLocks noGrp="1"/>
          </p:cNvSpPr>
          <p:nvPr>
            <p:ph idx="1"/>
          </p:nvPr>
        </p:nvSpPr>
        <p:spPr>
          <a:xfrm>
            <a:off x="228600" y="1524000"/>
            <a:ext cx="8610600" cy="3657600"/>
          </a:xfrm>
        </p:spPr>
        <p:txBody>
          <a:bodyPr>
            <a:normAutofit fontScale="85000" lnSpcReduction="20000"/>
          </a:bodyPr>
          <a:lstStyle/>
          <a:p>
            <a:pPr marL="0" indent="0" algn="ctr">
              <a:buNone/>
            </a:pPr>
            <a:r>
              <a:rPr lang="en-US" dirty="0" smtClean="0">
                <a:latin typeface="Trebuchet MS" pitchFamily="34" charset="0"/>
              </a:rPr>
              <a:t>A physiological or psychological need for something. (body/mind)</a:t>
            </a:r>
          </a:p>
          <a:p>
            <a:pPr marL="0" indent="0" algn="ctr">
              <a:buNone/>
            </a:pPr>
            <a:endParaRPr lang="en-US" sz="1400" dirty="0" smtClean="0">
              <a:latin typeface="Trebuchet MS" pitchFamily="34" charset="0"/>
            </a:endParaRPr>
          </a:p>
          <a:p>
            <a:pPr marL="0" indent="0" algn="ctr">
              <a:buNone/>
            </a:pPr>
            <a:r>
              <a:rPr lang="en-US" dirty="0" smtClean="0">
                <a:latin typeface="Trebuchet MS" pitchFamily="34" charset="0"/>
              </a:rPr>
              <a:t>This need leads to bodily harm, social maladjustment, or economic hardship; dependence on substance, habit, or behavior</a:t>
            </a:r>
          </a:p>
          <a:p>
            <a:pPr marL="0" indent="0" algn="ctr">
              <a:buNone/>
            </a:pPr>
            <a:r>
              <a:rPr lang="en-US" dirty="0">
                <a:latin typeface="Trebuchet MS" pitchFamily="34" charset="0"/>
                <a:hlinkClick r:id="rId2"/>
              </a:rPr>
              <a:t>https://</a:t>
            </a:r>
            <a:r>
              <a:rPr lang="en-US" dirty="0" smtClean="0">
                <a:latin typeface="Trebuchet MS" pitchFamily="34" charset="0"/>
                <a:hlinkClick r:id="rId2"/>
              </a:rPr>
              <a:t>www.youtube.com/watch?v=jdpQir1sqiQ</a:t>
            </a:r>
            <a:endParaRPr lang="en-US" dirty="0" smtClean="0">
              <a:latin typeface="Trebuchet MS" pitchFamily="34" charset="0"/>
            </a:endParaRPr>
          </a:p>
          <a:p>
            <a:pPr marL="0" indent="0" algn="ctr">
              <a:buNone/>
            </a:pPr>
            <a:r>
              <a:rPr lang="en-US" dirty="0">
                <a:latin typeface="Trebuchet MS" pitchFamily="34" charset="0"/>
                <a:hlinkClick r:id="rId3"/>
              </a:rPr>
              <a:t>https://www.youtube.com/watch?v=_</a:t>
            </a:r>
            <a:r>
              <a:rPr lang="en-US" dirty="0" smtClean="0">
                <a:latin typeface="Trebuchet MS" pitchFamily="34" charset="0"/>
                <a:hlinkClick r:id="rId3"/>
              </a:rPr>
              <a:t>u3BRY2RF5I&amp;list=WLLaUTAc57_NnUCft-DaMjMvaryDdD7-wJ&amp;index=11</a:t>
            </a:r>
            <a:endParaRPr lang="en-US" dirty="0" smtClean="0">
              <a:latin typeface="Trebuchet MS" pitchFamily="34" charset="0"/>
            </a:endParaRPr>
          </a:p>
          <a:p>
            <a:pPr marL="0" indent="0" algn="ctr">
              <a:buNone/>
            </a:pPr>
            <a:r>
              <a:rPr lang="en-US" dirty="0" smtClean="0">
                <a:latin typeface="Trebuchet MS" pitchFamily="34" charset="0"/>
              </a:rPr>
              <a:t> </a:t>
            </a:r>
            <a:endParaRPr lang="en-US" dirty="0">
              <a:latin typeface="Trebuchet MS" pitchFamily="34" charset="0"/>
            </a:endParaRP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536" y="4572000"/>
            <a:ext cx="2649264" cy="1981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7242" y="4572000"/>
            <a:ext cx="2530158" cy="1981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4572000"/>
            <a:ext cx="2590800" cy="1981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950328"/>
      </p:ext>
    </p:extLst>
  </p:cSld>
  <p:clrMapOvr>
    <a:masterClrMapping/>
  </p:clrMapOvr>
  <p:transition spd="slow">
    <p:pull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FF"/>
          </a:solidFill>
          <a:ln w="57150">
            <a:solidFill>
              <a:schemeClr val="bg1"/>
            </a:solidFill>
          </a:ln>
        </p:spPr>
        <p:style>
          <a:lnRef idx="2">
            <a:schemeClr val="accent6"/>
          </a:lnRef>
          <a:fillRef idx="1">
            <a:schemeClr val="lt1"/>
          </a:fillRef>
          <a:effectRef idx="0">
            <a:schemeClr val="accent6"/>
          </a:effectRef>
          <a:fontRef idx="minor">
            <a:schemeClr val="dk1"/>
          </a:fontRef>
        </p:style>
        <p:txBody>
          <a:bodyPr/>
          <a:lstStyle/>
          <a:p>
            <a:r>
              <a:rPr lang="en-US" dirty="0" smtClean="0">
                <a:latin typeface="Berlin Sans FB" pitchFamily="34" charset="0"/>
              </a:rPr>
              <a:t>Anorexia Nervosa </a:t>
            </a:r>
            <a:endParaRPr lang="en-US" dirty="0">
              <a:latin typeface="Berlin Sans FB" pitchFamily="34" charset="0"/>
            </a:endParaRPr>
          </a:p>
        </p:txBody>
      </p:sp>
      <p:sp>
        <p:nvSpPr>
          <p:cNvPr id="3" name="Content Placeholder 2"/>
          <p:cNvSpPr>
            <a:spLocks noGrp="1"/>
          </p:cNvSpPr>
          <p:nvPr>
            <p:ph idx="1"/>
          </p:nvPr>
        </p:nvSpPr>
        <p:spPr/>
        <p:txBody>
          <a:bodyPr>
            <a:normAutofit/>
          </a:bodyPr>
          <a:lstStyle/>
          <a:p>
            <a:pPr marL="0" indent="0" algn="ctr">
              <a:buNone/>
            </a:pPr>
            <a:endParaRPr lang="en-US" dirty="0">
              <a:latin typeface="Trebuchet MS" pitchFamily="34" charset="0"/>
            </a:endParaRPr>
          </a:p>
          <a:p>
            <a:pPr marL="0" indent="0" algn="ctr">
              <a:buNone/>
            </a:pPr>
            <a:r>
              <a:rPr lang="en-US" b="1" dirty="0">
                <a:latin typeface="Trebuchet MS" pitchFamily="34" charset="0"/>
              </a:rPr>
              <a:t>--not </a:t>
            </a:r>
            <a:r>
              <a:rPr lang="en-US" b="1" dirty="0" smtClean="0">
                <a:latin typeface="Trebuchet MS" pitchFamily="34" charset="0"/>
              </a:rPr>
              <a:t>eating</a:t>
            </a:r>
          </a:p>
          <a:p>
            <a:pPr marL="0" indent="0" algn="ctr">
              <a:buNone/>
            </a:pPr>
            <a:endParaRPr lang="en-US" b="1" dirty="0">
              <a:latin typeface="Trebuchet MS" pitchFamily="34" charset="0"/>
            </a:endParaRPr>
          </a:p>
          <a:p>
            <a:pPr marL="0" indent="0" algn="ctr">
              <a:buNone/>
            </a:pPr>
            <a:r>
              <a:rPr lang="en-US" dirty="0" smtClean="0">
                <a:latin typeface="Trebuchet MS" pitchFamily="34" charset="0"/>
              </a:rPr>
              <a:t>An eating disorder in which the irrational fear of becoming obese results in severe weight loss from self-imposed starvation </a:t>
            </a:r>
          </a:p>
          <a:p>
            <a:pPr marL="0" indent="0" algn="ctr">
              <a:buNone/>
            </a:pPr>
            <a:endParaRPr lang="en-US" b="1" dirty="0" smtClean="0">
              <a:latin typeface="Trebuchet MS" pitchFamily="34" charset="0"/>
            </a:endParaRPr>
          </a:p>
        </p:txBody>
      </p:sp>
    </p:spTree>
    <p:extLst>
      <p:ext uri="{BB962C8B-B14F-4D97-AF65-F5344CB8AC3E}">
        <p14:creationId xmlns:p14="http://schemas.microsoft.com/office/powerpoint/2010/main" val="1406045316"/>
      </p:ext>
    </p:extLst>
  </p:cSld>
  <p:clrMapOvr>
    <a:masterClrMapping/>
  </p:clrMapOvr>
  <p:transition spd="slow">
    <p:pull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F00FF"/>
          </a:solidFill>
          <a:ln>
            <a:solidFill>
              <a:schemeClr val="bg1"/>
            </a:solidFill>
          </a:ln>
        </p:spPr>
        <p:txBody>
          <a:bodyPr>
            <a:normAutofit/>
          </a:bodyPr>
          <a:lstStyle/>
          <a:p>
            <a:r>
              <a:rPr lang="en-US" sz="4800" dirty="0" smtClean="0">
                <a:solidFill>
                  <a:schemeClr val="accent4"/>
                </a:solidFill>
                <a:latin typeface="Berlin Sans FB" pitchFamily="34" charset="0"/>
              </a:rPr>
              <a:t>Reactions to Video </a:t>
            </a:r>
            <a:endParaRPr lang="en-US" sz="4800" dirty="0">
              <a:solidFill>
                <a:schemeClr val="accent4"/>
              </a:solidFill>
              <a:latin typeface="Berlin Sans FB" pitchFamily="34" charset="0"/>
            </a:endParaRPr>
          </a:p>
        </p:txBody>
      </p:sp>
      <p:sp>
        <p:nvSpPr>
          <p:cNvPr id="6" name="Content Placeholder 5"/>
          <p:cNvSpPr>
            <a:spLocks noGrp="1"/>
          </p:cNvSpPr>
          <p:nvPr>
            <p:ph sz="half" idx="1"/>
          </p:nvPr>
        </p:nvSpPr>
        <p:spPr/>
        <p:txBody>
          <a:bodyPr/>
          <a:lstStyle/>
          <a:p>
            <a:endParaRPr lang="en-US" i="1" dirty="0" smtClean="0">
              <a:latin typeface="Trebuchet MS" pitchFamily="34" charset="0"/>
            </a:endParaRPr>
          </a:p>
          <a:p>
            <a:r>
              <a:rPr lang="en-US" i="1" dirty="0" smtClean="0">
                <a:latin typeface="Trebuchet MS" pitchFamily="34" charset="0"/>
              </a:rPr>
              <a:t>Distorted</a:t>
            </a:r>
            <a:r>
              <a:rPr lang="en-US" dirty="0" smtClean="0">
                <a:latin typeface="Trebuchet MS" pitchFamily="34" charset="0"/>
              </a:rPr>
              <a:t> body image </a:t>
            </a:r>
          </a:p>
          <a:p>
            <a:endParaRPr lang="en-US" dirty="0" smtClean="0">
              <a:latin typeface="Trebuchet MS" pitchFamily="34" charset="0"/>
            </a:endParaRPr>
          </a:p>
          <a:p>
            <a:endParaRPr lang="en-US" dirty="0" smtClean="0">
              <a:latin typeface="Trebuchet MS" pitchFamily="34" charset="0"/>
            </a:endParaRPr>
          </a:p>
          <a:p>
            <a:r>
              <a:rPr lang="en-US" dirty="0" smtClean="0">
                <a:latin typeface="Trebuchet MS" pitchFamily="34" charset="0"/>
              </a:rPr>
              <a:t>False perceptions </a:t>
            </a:r>
          </a:p>
          <a:p>
            <a:endParaRPr lang="en-US" dirty="0" smtClean="0">
              <a:latin typeface="Trebuchet MS" pitchFamily="34" charset="0"/>
            </a:endParaRPr>
          </a:p>
          <a:p>
            <a:endParaRPr lang="en-US" dirty="0">
              <a:latin typeface="Trebuchet MS" pitchFamily="34" charset="0"/>
            </a:endParaRPr>
          </a:p>
          <a:p>
            <a:r>
              <a:rPr lang="en-US" dirty="0">
                <a:latin typeface="Trebuchet MS" pitchFamily="34" charset="0"/>
              </a:rPr>
              <a:t>Mirror vs. Reality </a:t>
            </a:r>
          </a:p>
          <a:p>
            <a:pPr marL="0" indent="0">
              <a:buNone/>
            </a:pPr>
            <a:endParaRPr lang="en-US" dirty="0" smtClean="0">
              <a:latin typeface="Trebuchet MS" pitchFamily="34" charset="0"/>
            </a:endParaRPr>
          </a:p>
          <a:p>
            <a:endParaRPr lang="en-US" dirty="0">
              <a:latin typeface="Trebuchet MS" pitchFamily="34" charset="0"/>
            </a:endParaRPr>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55"/>
          <a:stretch/>
        </p:blipFill>
        <p:spPr bwMode="auto">
          <a:xfrm>
            <a:off x="304800" y="1905000"/>
            <a:ext cx="4000500" cy="3962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19600" y="3232041"/>
            <a:ext cx="4572000" cy="923330"/>
          </a:xfrm>
          <a:prstGeom prst="rect">
            <a:avLst/>
          </a:prstGeom>
        </p:spPr>
        <p:txBody>
          <a:bodyPr>
            <a:spAutoFit/>
          </a:bodyPr>
          <a:lstStyle/>
          <a:p>
            <a:r>
              <a:rPr lang="en-US" dirty="0">
                <a:hlinkClick r:id="rId4"/>
              </a:rPr>
              <a:t>http://</a:t>
            </a:r>
            <a:r>
              <a:rPr lang="en-US" dirty="0" smtClean="0">
                <a:hlinkClick r:id="rId4"/>
              </a:rPr>
              <a:t>www.youtube.com/watch?v=qFbYW6bNViw&amp;feature=related</a:t>
            </a:r>
            <a:endParaRPr lang="en-US" dirty="0" smtClean="0"/>
          </a:p>
          <a:p>
            <a:endParaRPr lang="en-US" dirty="0"/>
          </a:p>
        </p:txBody>
      </p:sp>
    </p:spTree>
    <p:extLst>
      <p:ext uri="{BB962C8B-B14F-4D97-AF65-F5344CB8AC3E}">
        <p14:creationId xmlns:p14="http://schemas.microsoft.com/office/powerpoint/2010/main" val="783063232"/>
      </p:ext>
    </p:extLst>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solidFill>
            <a:srgbClr val="FF00FF"/>
          </a:solidFill>
        </p:spPr>
        <p:txBody>
          <a:bodyPr/>
          <a:lstStyle/>
          <a:p>
            <a:r>
              <a:rPr lang="en-US" dirty="0" smtClean="0">
                <a:latin typeface="Berlin Sans FB" pitchFamily="34" charset="0"/>
              </a:rPr>
              <a:t>Warning Signs </a:t>
            </a:r>
            <a:endParaRPr lang="en-US" dirty="0">
              <a:latin typeface="Berlin Sans FB" pitchFamily="34" charset="0"/>
            </a:endParaRPr>
          </a:p>
        </p:txBody>
      </p:sp>
      <p:sp>
        <p:nvSpPr>
          <p:cNvPr id="10" name="Content Placeholder 9"/>
          <p:cNvSpPr>
            <a:spLocks noGrp="1"/>
          </p:cNvSpPr>
          <p:nvPr>
            <p:ph sz="half" idx="1"/>
          </p:nvPr>
        </p:nvSpPr>
        <p:spPr/>
        <p:txBody>
          <a:bodyPr>
            <a:normAutofit/>
          </a:bodyPr>
          <a:lstStyle/>
          <a:p>
            <a:r>
              <a:rPr lang="en-US" sz="2400" dirty="0" smtClean="0">
                <a:latin typeface="Trebuchet MS" pitchFamily="34" charset="0"/>
              </a:rPr>
              <a:t>Dramatic </a:t>
            </a:r>
            <a:r>
              <a:rPr lang="en-US" sz="2400" dirty="0">
                <a:latin typeface="Trebuchet MS" pitchFamily="34" charset="0"/>
              </a:rPr>
              <a:t>weight </a:t>
            </a:r>
            <a:r>
              <a:rPr lang="en-US" sz="2400" dirty="0" smtClean="0">
                <a:latin typeface="Trebuchet MS" pitchFamily="34" charset="0"/>
              </a:rPr>
              <a:t>loss </a:t>
            </a:r>
          </a:p>
          <a:p>
            <a:r>
              <a:rPr lang="en-US" sz="2400" dirty="0">
                <a:latin typeface="Trebuchet MS" pitchFamily="34" charset="0"/>
              </a:rPr>
              <a:t>A</a:t>
            </a:r>
            <a:r>
              <a:rPr lang="en-US" sz="2400" dirty="0" smtClean="0">
                <a:latin typeface="Trebuchet MS" pitchFamily="34" charset="0"/>
              </a:rPr>
              <a:t>nxiety </a:t>
            </a:r>
            <a:r>
              <a:rPr lang="en-US" sz="2400" dirty="0">
                <a:latin typeface="Trebuchet MS" pitchFamily="34" charset="0"/>
              </a:rPr>
              <a:t>about gaining </a:t>
            </a:r>
            <a:r>
              <a:rPr lang="en-US" sz="2400" dirty="0" smtClean="0">
                <a:latin typeface="Trebuchet MS" pitchFamily="34" charset="0"/>
              </a:rPr>
              <a:t>weight </a:t>
            </a:r>
          </a:p>
          <a:p>
            <a:r>
              <a:rPr lang="en-US" sz="2400" dirty="0">
                <a:latin typeface="Trebuchet MS" pitchFamily="34" charset="0"/>
              </a:rPr>
              <a:t>D</a:t>
            </a:r>
            <a:r>
              <a:rPr lang="en-US" sz="2400" dirty="0" smtClean="0">
                <a:latin typeface="Trebuchet MS" pitchFamily="34" charset="0"/>
              </a:rPr>
              <a:t>enial </a:t>
            </a:r>
            <a:r>
              <a:rPr lang="en-US" sz="2400" dirty="0">
                <a:latin typeface="Trebuchet MS" pitchFamily="34" charset="0"/>
              </a:rPr>
              <a:t>of </a:t>
            </a:r>
            <a:r>
              <a:rPr lang="en-US" sz="2400" dirty="0" smtClean="0">
                <a:latin typeface="Trebuchet MS" pitchFamily="34" charset="0"/>
              </a:rPr>
              <a:t>hunger </a:t>
            </a:r>
          </a:p>
          <a:p>
            <a:r>
              <a:rPr lang="en-US" sz="2400" dirty="0">
                <a:latin typeface="Trebuchet MS" pitchFamily="34" charset="0"/>
              </a:rPr>
              <a:t>F</a:t>
            </a:r>
            <a:r>
              <a:rPr lang="en-US" sz="2400" dirty="0" smtClean="0">
                <a:latin typeface="Trebuchet MS" pitchFamily="34" charset="0"/>
              </a:rPr>
              <a:t>ood rituals </a:t>
            </a:r>
          </a:p>
          <a:p>
            <a:r>
              <a:rPr lang="en-US" sz="2400" dirty="0">
                <a:latin typeface="Trebuchet MS" pitchFamily="34" charset="0"/>
              </a:rPr>
              <a:t>E</a:t>
            </a:r>
            <a:r>
              <a:rPr lang="en-US" sz="2400" dirty="0" smtClean="0">
                <a:latin typeface="Trebuchet MS" pitchFamily="34" charset="0"/>
              </a:rPr>
              <a:t>xcessive exercise </a:t>
            </a:r>
          </a:p>
          <a:p>
            <a:r>
              <a:rPr lang="en-US" sz="2400" dirty="0" smtClean="0">
                <a:latin typeface="Trebuchet MS" pitchFamily="34" charset="0"/>
              </a:rPr>
              <a:t>Isolation</a:t>
            </a:r>
          </a:p>
          <a:p>
            <a:r>
              <a:rPr lang="en-US" sz="2400" dirty="0">
                <a:latin typeface="Trebuchet MS" pitchFamily="34" charset="0"/>
              </a:rPr>
              <a:t>F</a:t>
            </a:r>
            <a:r>
              <a:rPr lang="en-US" sz="2400" dirty="0" smtClean="0">
                <a:latin typeface="Trebuchet MS" pitchFamily="34" charset="0"/>
              </a:rPr>
              <a:t>requent </a:t>
            </a:r>
            <a:r>
              <a:rPr lang="en-US" sz="2400" dirty="0">
                <a:latin typeface="Trebuchet MS" pitchFamily="34" charset="0"/>
              </a:rPr>
              <a:t>comments about being “fat” </a:t>
            </a:r>
            <a:endParaRPr lang="en-US" sz="2400" dirty="0" smtClean="0">
              <a:latin typeface="Trebuchet MS" pitchFamily="34" charset="0"/>
            </a:endParaRPr>
          </a:p>
          <a:p>
            <a:r>
              <a:rPr lang="en-US" sz="2400" dirty="0" smtClean="0">
                <a:latin typeface="Trebuchet MS" pitchFamily="34" charset="0"/>
              </a:rPr>
              <a:t>Avoids </a:t>
            </a:r>
            <a:r>
              <a:rPr lang="en-US" sz="2400" dirty="0">
                <a:latin typeface="Trebuchet MS" pitchFamily="34" charset="0"/>
              </a:rPr>
              <a:t>food situations</a:t>
            </a:r>
            <a:endParaRPr lang="en-US" sz="2400" dirty="0"/>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1140378"/>
            <a:ext cx="3581400" cy="6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1905000"/>
            <a:ext cx="4410075" cy="3810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681118"/>
      </p:ext>
    </p:extLst>
  </p:cSld>
  <p:clrMapOvr>
    <a:masterClrMapping/>
  </p:clrMapOvr>
  <p:transition spd="slow">
    <p:pull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F00FF"/>
          </a:solidFill>
        </p:spPr>
        <p:txBody>
          <a:bodyPr/>
          <a:lstStyle/>
          <a:p>
            <a:r>
              <a:rPr lang="en-US" dirty="0" smtClean="0">
                <a:latin typeface="Berlin Sans FB" pitchFamily="34" charset="0"/>
              </a:rPr>
              <a:t>Health Risks </a:t>
            </a:r>
            <a:endParaRPr lang="en-US" dirty="0">
              <a:latin typeface="Berlin Sans FB" pitchFamily="34" charset="0"/>
            </a:endParaRPr>
          </a:p>
        </p:txBody>
      </p:sp>
      <p:sp>
        <p:nvSpPr>
          <p:cNvPr id="8" name="Content Placeholder 7"/>
          <p:cNvSpPr>
            <a:spLocks noGrp="1"/>
          </p:cNvSpPr>
          <p:nvPr>
            <p:ph sz="half" idx="2"/>
          </p:nvPr>
        </p:nvSpPr>
        <p:spPr>
          <a:xfrm>
            <a:off x="4645025" y="1447800"/>
            <a:ext cx="4041775" cy="5257800"/>
          </a:xfrm>
        </p:spPr>
        <p:txBody>
          <a:bodyPr>
            <a:normAutofit fontScale="92500" lnSpcReduction="20000"/>
          </a:bodyPr>
          <a:lstStyle/>
          <a:p>
            <a:r>
              <a:rPr lang="en-US" sz="2200" dirty="0">
                <a:latin typeface="Trebuchet MS" pitchFamily="34" charset="0"/>
              </a:rPr>
              <a:t>Muscle loss and </a:t>
            </a:r>
            <a:r>
              <a:rPr lang="en-US" sz="2200" dirty="0" smtClean="0">
                <a:latin typeface="Trebuchet MS" pitchFamily="34" charset="0"/>
              </a:rPr>
              <a:t>weakness</a:t>
            </a:r>
          </a:p>
          <a:p>
            <a:pPr lvl="1"/>
            <a:r>
              <a:rPr lang="en-US" sz="1900" dirty="0" smtClean="0">
                <a:latin typeface="Trebuchet MS" pitchFamily="34" charset="0"/>
              </a:rPr>
              <a:t>Reduction </a:t>
            </a:r>
            <a:r>
              <a:rPr lang="en-US" sz="1900" dirty="0">
                <a:latin typeface="Trebuchet MS" pitchFamily="34" charset="0"/>
              </a:rPr>
              <a:t>in bone density</a:t>
            </a:r>
          </a:p>
          <a:p>
            <a:pPr marL="0" indent="0">
              <a:buNone/>
            </a:pPr>
            <a:endParaRPr lang="en-US" sz="2200" dirty="0">
              <a:latin typeface="Trebuchet MS" pitchFamily="34" charset="0"/>
            </a:endParaRPr>
          </a:p>
          <a:p>
            <a:r>
              <a:rPr lang="en-US" sz="2200" dirty="0">
                <a:latin typeface="Trebuchet MS" pitchFamily="34" charset="0"/>
              </a:rPr>
              <a:t>Fainting, fatigue, overall weakness</a:t>
            </a:r>
          </a:p>
          <a:p>
            <a:pPr marL="0" indent="0">
              <a:buNone/>
            </a:pPr>
            <a:endParaRPr lang="en-US" sz="2200" dirty="0">
              <a:latin typeface="Trebuchet MS" pitchFamily="34" charset="0"/>
            </a:endParaRPr>
          </a:p>
          <a:p>
            <a:r>
              <a:rPr lang="en-US" sz="2200" dirty="0">
                <a:latin typeface="Trebuchet MS" pitchFamily="34" charset="0"/>
              </a:rPr>
              <a:t>Dry skin and hair, hair </a:t>
            </a:r>
            <a:r>
              <a:rPr lang="en-US" sz="2200" dirty="0" smtClean="0">
                <a:latin typeface="Trebuchet MS" pitchFamily="34" charset="0"/>
              </a:rPr>
              <a:t>loss</a:t>
            </a:r>
          </a:p>
          <a:p>
            <a:pPr lvl="1"/>
            <a:r>
              <a:rPr lang="en-US" sz="1900" dirty="0" smtClean="0">
                <a:latin typeface="Trebuchet MS" pitchFamily="34" charset="0"/>
              </a:rPr>
              <a:t>Growth </a:t>
            </a:r>
            <a:r>
              <a:rPr lang="en-US" sz="1900" dirty="0">
                <a:latin typeface="Trebuchet MS" pitchFamily="34" charset="0"/>
              </a:rPr>
              <a:t>of lanugo </a:t>
            </a:r>
            <a:endParaRPr lang="en-US" sz="1900" dirty="0" smtClean="0">
              <a:latin typeface="Trebuchet MS" pitchFamily="34" charset="0"/>
            </a:endParaRPr>
          </a:p>
          <a:p>
            <a:pPr marL="457200" lvl="1" indent="0">
              <a:buNone/>
            </a:pPr>
            <a:endParaRPr lang="en-US" sz="2200" dirty="0">
              <a:latin typeface="Trebuchet MS" pitchFamily="34" charset="0"/>
            </a:endParaRPr>
          </a:p>
          <a:p>
            <a:r>
              <a:rPr lang="en-US" sz="2200" dirty="0">
                <a:latin typeface="Trebuchet MS" pitchFamily="34" charset="0"/>
              </a:rPr>
              <a:t>Slow heart rate/blood </a:t>
            </a:r>
            <a:r>
              <a:rPr lang="en-US" sz="2200" dirty="0" smtClean="0">
                <a:latin typeface="Trebuchet MS" pitchFamily="34" charset="0"/>
              </a:rPr>
              <a:t>pressure</a:t>
            </a:r>
          </a:p>
          <a:p>
            <a:pPr marL="0" indent="0">
              <a:buNone/>
            </a:pPr>
            <a:endParaRPr lang="en-US" sz="2200" dirty="0">
              <a:latin typeface="Trebuchet MS" pitchFamily="34" charset="0"/>
            </a:endParaRPr>
          </a:p>
          <a:p>
            <a:r>
              <a:rPr lang="en-US" sz="2200" dirty="0" smtClean="0">
                <a:latin typeface="Trebuchet MS" pitchFamily="34" charset="0"/>
              </a:rPr>
              <a:t>Amenorrhea </a:t>
            </a:r>
          </a:p>
          <a:p>
            <a:pPr marL="0" indent="0">
              <a:buNone/>
            </a:pPr>
            <a:endParaRPr lang="en-US" sz="2200" dirty="0">
              <a:latin typeface="Trebuchet MS" pitchFamily="34" charset="0"/>
            </a:endParaRPr>
          </a:p>
          <a:p>
            <a:r>
              <a:rPr lang="en-US" sz="2200" dirty="0">
                <a:latin typeface="Trebuchet MS" pitchFamily="34" charset="0"/>
              </a:rPr>
              <a:t>Cold </a:t>
            </a:r>
            <a:r>
              <a:rPr lang="en-US" sz="2200" dirty="0" smtClean="0">
                <a:latin typeface="Trebuchet MS" pitchFamily="34" charset="0"/>
              </a:rPr>
              <a:t>intolerance </a:t>
            </a:r>
          </a:p>
          <a:p>
            <a:pPr marL="0" indent="0">
              <a:buNone/>
            </a:pPr>
            <a:endParaRPr lang="en-US" sz="2200" dirty="0" smtClean="0">
              <a:latin typeface="Trebuchet MS" pitchFamily="34" charset="0"/>
            </a:endParaRPr>
          </a:p>
          <a:p>
            <a:r>
              <a:rPr lang="en-US" sz="2200" dirty="0">
                <a:latin typeface="Trebuchet MS" pitchFamily="34" charset="0"/>
              </a:rPr>
              <a:t>Heart failure (</a:t>
            </a:r>
            <a:r>
              <a:rPr lang="en-US" sz="2200" b="1" u="sng" dirty="0">
                <a:latin typeface="Trebuchet MS" pitchFamily="34" charset="0"/>
              </a:rPr>
              <a:t>death</a:t>
            </a:r>
            <a:r>
              <a:rPr lang="en-US" sz="2200" dirty="0">
                <a:latin typeface="Trebuchet MS" pitchFamily="34" charset="0"/>
              </a:rPr>
              <a:t>)</a:t>
            </a:r>
          </a:p>
          <a:p>
            <a:endParaRPr lang="en-US" dirty="0">
              <a:latin typeface="Trebuchet MS" pitchFamily="34" charset="0"/>
            </a:endParaRPr>
          </a:p>
          <a:p>
            <a:endParaRPr lang="en-US" dirty="0"/>
          </a:p>
        </p:txBody>
      </p:sp>
      <p:cxnSp>
        <p:nvCxnSpPr>
          <p:cNvPr id="11" name="Straight Connector 10"/>
          <p:cNvCxnSpPr/>
          <p:nvPr/>
        </p:nvCxnSpPr>
        <p:spPr>
          <a:xfrm>
            <a:off x="2895600" y="1143000"/>
            <a:ext cx="3276600" cy="0"/>
          </a:xfrm>
          <a:prstGeom prst="line">
            <a:avLst/>
          </a:prstGeom>
          <a:ln w="57150">
            <a:solidFill>
              <a:schemeClr val="accent4"/>
            </a:solidFill>
          </a:ln>
        </p:spPr>
        <p:style>
          <a:lnRef idx="1">
            <a:schemeClr val="accent6"/>
          </a:lnRef>
          <a:fillRef idx="0">
            <a:schemeClr val="accent6"/>
          </a:fillRef>
          <a:effectRef idx="0">
            <a:schemeClr val="accent6"/>
          </a:effectRef>
          <a:fontRef idx="minor">
            <a:schemeClr val="tx1"/>
          </a:fontRef>
        </p:style>
      </p:cxn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447801"/>
            <a:ext cx="3657600" cy="5029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9788328"/>
      </p:ext>
    </p:extLst>
  </p:cSld>
  <p:clrMapOvr>
    <a:masterClrMapping/>
  </p:clrMapOvr>
  <p:transition spd="slow">
    <p:pull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FF"/>
          </a:solidFill>
        </p:spPr>
        <p:txBody>
          <a:bodyPr/>
          <a:lstStyle/>
          <a:p>
            <a:r>
              <a:rPr lang="en-US" dirty="0">
                <a:latin typeface="Berlin Sans FB" pitchFamily="34" charset="0"/>
              </a:rPr>
              <a:t>Bulimia Nervosa </a:t>
            </a:r>
          </a:p>
        </p:txBody>
      </p:sp>
      <p:pic>
        <p:nvPicPr>
          <p:cNvPr id="4" name="Picture 2" descr="http://1.bp.blogspot.com/_SIm3S-tDysc/TALNUYkbQuI/AAAAAAAAAi0/4nvWLeY40Rs/s1600/bulimia.jpg"/>
          <p:cNvPicPr>
            <a:picLocks noChangeAspect="1" noChangeArrowheads="1"/>
          </p:cNvPicPr>
          <p:nvPr/>
        </p:nvPicPr>
        <p:blipFill>
          <a:blip r:embed="rId2" cstate="print"/>
          <a:srcRect t="7175"/>
          <a:stretch>
            <a:fillRect/>
          </a:stretch>
        </p:blipFill>
        <p:spPr bwMode="auto">
          <a:xfrm>
            <a:off x="511649" y="4068127"/>
            <a:ext cx="2159854" cy="2784749"/>
          </a:xfrm>
          <a:prstGeom prst="rect">
            <a:avLst/>
          </a:prstGeom>
          <a:noFill/>
          <a:ln w="38100">
            <a:solidFill>
              <a:schemeClr val="accent5"/>
            </a:solidFill>
          </a:ln>
        </p:spPr>
      </p:pic>
      <p:pic>
        <p:nvPicPr>
          <p:cNvPr id="5" name="Picture 8" descr="http://thesituationist.files.wordpress.com/2007/05/bulimia.jpg?w=400&amp;h=400&amp;h=400"/>
          <p:cNvPicPr>
            <a:picLocks noChangeAspect="1" noChangeArrowheads="1"/>
          </p:cNvPicPr>
          <p:nvPr/>
        </p:nvPicPr>
        <p:blipFill>
          <a:blip r:embed="rId3" cstate="print"/>
          <a:srcRect/>
          <a:stretch>
            <a:fillRect/>
          </a:stretch>
        </p:blipFill>
        <p:spPr bwMode="auto">
          <a:xfrm>
            <a:off x="5973421" y="4068127"/>
            <a:ext cx="2906119" cy="2789873"/>
          </a:xfrm>
          <a:prstGeom prst="rect">
            <a:avLst/>
          </a:prstGeom>
          <a:noFill/>
          <a:ln w="38100">
            <a:solidFill>
              <a:schemeClr val="accent5"/>
            </a:solidFill>
          </a:ln>
        </p:spPr>
      </p:pic>
      <p:pic>
        <p:nvPicPr>
          <p:cNvPr id="6" name="Picture 4" descr="http://drdavidwohl.com/images/bulemia5.jpg"/>
          <p:cNvPicPr>
            <a:picLocks noChangeAspect="1" noChangeArrowheads="1"/>
          </p:cNvPicPr>
          <p:nvPr/>
        </p:nvPicPr>
        <p:blipFill>
          <a:blip r:embed="rId4" cstate="print"/>
          <a:srcRect/>
          <a:stretch>
            <a:fillRect/>
          </a:stretch>
        </p:blipFill>
        <p:spPr bwMode="auto">
          <a:xfrm>
            <a:off x="3048000" y="4187800"/>
            <a:ext cx="2333780" cy="1056807"/>
          </a:xfrm>
          <a:prstGeom prst="rect">
            <a:avLst/>
          </a:prstGeom>
          <a:noFill/>
          <a:ln w="38100">
            <a:solidFill>
              <a:schemeClr val="accent5"/>
            </a:solidFill>
          </a:ln>
        </p:spPr>
      </p:pic>
      <p:sp>
        <p:nvSpPr>
          <p:cNvPr id="3" name="Rectangle 2"/>
          <p:cNvSpPr/>
          <p:nvPr/>
        </p:nvSpPr>
        <p:spPr>
          <a:xfrm>
            <a:off x="457200" y="1390471"/>
            <a:ext cx="8153400" cy="2677656"/>
          </a:xfrm>
          <a:prstGeom prst="rect">
            <a:avLst/>
          </a:prstGeom>
        </p:spPr>
        <p:txBody>
          <a:bodyPr wrap="square">
            <a:spAutoFit/>
          </a:bodyPr>
          <a:lstStyle/>
          <a:p>
            <a:pPr algn="ctr"/>
            <a:endParaRPr lang="en-US" dirty="0">
              <a:latin typeface="Trebuchet MS" pitchFamily="34" charset="0"/>
            </a:endParaRPr>
          </a:p>
          <a:p>
            <a:pPr algn="ctr"/>
            <a:r>
              <a:rPr lang="en-US" sz="3000" dirty="0">
                <a:latin typeface="Trebuchet MS" pitchFamily="34" charset="0"/>
              </a:rPr>
              <a:t>-Binge and Purge (eat and puke)</a:t>
            </a:r>
          </a:p>
          <a:p>
            <a:pPr algn="ctr"/>
            <a:endParaRPr lang="en-US" sz="3000" dirty="0" smtClean="0">
              <a:latin typeface="Trebuchet MS" pitchFamily="34" charset="0"/>
            </a:endParaRPr>
          </a:p>
          <a:p>
            <a:pPr algn="ctr"/>
            <a:r>
              <a:rPr lang="en-US" sz="3000" dirty="0" smtClean="0">
                <a:latin typeface="Trebuchet MS" pitchFamily="34" charset="0"/>
              </a:rPr>
              <a:t>An </a:t>
            </a:r>
            <a:r>
              <a:rPr lang="en-US" sz="3000" dirty="0">
                <a:latin typeface="Trebuchet MS" pitchFamily="34" charset="0"/>
              </a:rPr>
              <a:t>eating disorder in which some form of </a:t>
            </a:r>
            <a:r>
              <a:rPr lang="en-US" sz="3000" i="1" dirty="0">
                <a:solidFill>
                  <a:schemeClr val="accent3"/>
                </a:solidFill>
                <a:latin typeface="Trebuchet MS" pitchFamily="34" charset="0"/>
              </a:rPr>
              <a:t>purging</a:t>
            </a:r>
            <a:r>
              <a:rPr lang="en-US" sz="3000" dirty="0">
                <a:solidFill>
                  <a:schemeClr val="accent3"/>
                </a:solidFill>
                <a:latin typeface="Trebuchet MS" pitchFamily="34" charset="0"/>
              </a:rPr>
              <a:t> </a:t>
            </a:r>
            <a:r>
              <a:rPr lang="en-US" sz="3000" dirty="0">
                <a:latin typeface="Trebuchet MS" pitchFamily="34" charset="0"/>
              </a:rPr>
              <a:t>or clearing of the digestive tract follows cycles of overeating </a:t>
            </a:r>
          </a:p>
        </p:txBody>
      </p:sp>
    </p:spTree>
    <p:extLst>
      <p:ext uri="{BB962C8B-B14F-4D97-AF65-F5344CB8AC3E}">
        <p14:creationId xmlns:p14="http://schemas.microsoft.com/office/powerpoint/2010/main" val="2631016237"/>
      </p:ext>
    </p:extLst>
  </p:cSld>
  <p:clrMapOvr>
    <a:masterClrMapping/>
  </p:clrMapOvr>
  <p:transition spd="slow">
    <p:pull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FF"/>
          </a:solidFill>
        </p:spPr>
        <p:txBody>
          <a:bodyPr/>
          <a:lstStyle/>
          <a:p>
            <a:r>
              <a:rPr lang="en-US" dirty="0" smtClean="0">
                <a:latin typeface="Berlin Sans FB" pitchFamily="34" charset="0"/>
              </a:rPr>
              <a:t>Warning Signs</a:t>
            </a:r>
            <a:endParaRPr lang="en-US" dirty="0">
              <a:latin typeface="Berlin Sans FB" pitchFamily="34" charset="0"/>
            </a:endParaRPr>
          </a:p>
        </p:txBody>
      </p:sp>
      <p:sp>
        <p:nvSpPr>
          <p:cNvPr id="4" name="Content Placeholder 3"/>
          <p:cNvSpPr>
            <a:spLocks noGrp="1"/>
          </p:cNvSpPr>
          <p:nvPr>
            <p:ph sz="half" idx="1"/>
          </p:nvPr>
        </p:nvSpPr>
        <p:spPr>
          <a:xfrm>
            <a:off x="4648200" y="1524000"/>
            <a:ext cx="4038600" cy="5105400"/>
          </a:xfrm>
        </p:spPr>
        <p:txBody>
          <a:bodyPr>
            <a:normAutofit fontScale="92500" lnSpcReduction="10000"/>
          </a:bodyPr>
          <a:lstStyle/>
          <a:p>
            <a:r>
              <a:rPr lang="en-US" sz="2400" dirty="0">
                <a:latin typeface="Trebuchet MS" pitchFamily="34" charset="0"/>
              </a:rPr>
              <a:t>Buys large amounts of </a:t>
            </a:r>
            <a:r>
              <a:rPr lang="en-US" sz="2400" dirty="0" smtClean="0">
                <a:latin typeface="Trebuchet MS" pitchFamily="34" charset="0"/>
              </a:rPr>
              <a:t>food</a:t>
            </a:r>
          </a:p>
          <a:p>
            <a:pPr marL="0" indent="0">
              <a:buNone/>
            </a:pPr>
            <a:endParaRPr lang="en-US" sz="2400" dirty="0">
              <a:latin typeface="Trebuchet MS" pitchFamily="34" charset="0"/>
            </a:endParaRPr>
          </a:p>
          <a:p>
            <a:r>
              <a:rPr lang="en-US" sz="2400" dirty="0">
                <a:latin typeface="Trebuchet MS" pitchFamily="34" charset="0"/>
              </a:rPr>
              <a:t>Eats secretly, missing food, and skips </a:t>
            </a:r>
            <a:r>
              <a:rPr lang="en-US" sz="2400" dirty="0" smtClean="0">
                <a:latin typeface="Trebuchet MS" pitchFamily="34" charset="0"/>
              </a:rPr>
              <a:t>meals</a:t>
            </a:r>
          </a:p>
          <a:p>
            <a:pPr marL="0" indent="0">
              <a:buNone/>
            </a:pPr>
            <a:endParaRPr lang="en-US" sz="2400" dirty="0">
              <a:latin typeface="Trebuchet MS" pitchFamily="34" charset="0"/>
            </a:endParaRPr>
          </a:p>
          <a:p>
            <a:r>
              <a:rPr lang="en-US" sz="2400" dirty="0">
                <a:latin typeface="Trebuchet MS" pitchFamily="34" charset="0"/>
              </a:rPr>
              <a:t>Weight fluctuation </a:t>
            </a:r>
            <a:endParaRPr lang="en-US" sz="2400" dirty="0" smtClean="0">
              <a:latin typeface="Trebuchet MS" pitchFamily="34" charset="0"/>
            </a:endParaRPr>
          </a:p>
          <a:p>
            <a:pPr marL="0" indent="0">
              <a:buNone/>
            </a:pPr>
            <a:endParaRPr lang="en-US" sz="2400" dirty="0" smtClean="0">
              <a:latin typeface="Trebuchet MS" pitchFamily="34" charset="0"/>
            </a:endParaRPr>
          </a:p>
          <a:p>
            <a:r>
              <a:rPr lang="en-US" sz="2400" dirty="0" smtClean="0">
                <a:latin typeface="Trebuchet MS" pitchFamily="34" charset="0"/>
              </a:rPr>
              <a:t>Excessive </a:t>
            </a:r>
            <a:r>
              <a:rPr lang="en-US" sz="2400" dirty="0">
                <a:latin typeface="Trebuchet MS" pitchFamily="34" charset="0"/>
              </a:rPr>
              <a:t>use of laxative, diet pills and </a:t>
            </a:r>
            <a:r>
              <a:rPr lang="en-US" sz="2400" dirty="0" smtClean="0">
                <a:latin typeface="Trebuchet MS" pitchFamily="34" charset="0"/>
              </a:rPr>
              <a:t>exercise</a:t>
            </a:r>
          </a:p>
          <a:p>
            <a:pPr marL="0" indent="0">
              <a:buNone/>
            </a:pPr>
            <a:endParaRPr lang="en-US" sz="2400" dirty="0" smtClean="0">
              <a:latin typeface="Trebuchet MS" pitchFamily="34" charset="0"/>
            </a:endParaRPr>
          </a:p>
          <a:p>
            <a:r>
              <a:rPr lang="en-US" sz="2400" dirty="0" smtClean="0">
                <a:latin typeface="Trebuchet MS" pitchFamily="34" charset="0"/>
              </a:rPr>
              <a:t>Uncontrolled binging</a:t>
            </a:r>
          </a:p>
          <a:p>
            <a:pPr marL="0" indent="0">
              <a:buNone/>
            </a:pPr>
            <a:endParaRPr lang="en-US" sz="2400" dirty="0">
              <a:latin typeface="Trebuchet MS" pitchFamily="34" charset="0"/>
            </a:endParaRPr>
          </a:p>
          <a:p>
            <a:r>
              <a:rPr lang="en-US" sz="2400" dirty="0">
                <a:latin typeface="Trebuchet MS" pitchFamily="34" charset="0"/>
              </a:rPr>
              <a:t>Low impulse to control </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621" y="1676401"/>
            <a:ext cx="3396169" cy="420052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2819400" y="1219200"/>
            <a:ext cx="3429000"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65458747"/>
      </p:ext>
    </p:extLst>
  </p:cSld>
  <p:clrMapOvr>
    <a:masterClrMapping/>
  </p:clrMapOvr>
  <p:transition spd="slow">
    <p:pull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096962"/>
          </a:xfrm>
          <a:ln w="57150"/>
        </p:spPr>
        <p:style>
          <a:lnRef idx="2">
            <a:schemeClr val="accent4"/>
          </a:lnRef>
          <a:fillRef idx="1">
            <a:schemeClr val="lt1"/>
          </a:fillRef>
          <a:effectRef idx="0">
            <a:schemeClr val="accent4"/>
          </a:effectRef>
          <a:fontRef idx="minor">
            <a:schemeClr val="dk1"/>
          </a:fontRef>
        </p:style>
        <p:txBody>
          <a:bodyPr>
            <a:normAutofit fontScale="90000"/>
          </a:bodyPr>
          <a:lstStyle/>
          <a:p>
            <a:r>
              <a:rPr lang="en-US" dirty="0" smtClean="0">
                <a:latin typeface="Berlin Sans FB" pitchFamily="34" charset="0"/>
              </a:rPr>
              <a:t>Characteristics of </a:t>
            </a:r>
            <a:r>
              <a:rPr lang="en-US" b="1" dirty="0" smtClean="0">
                <a:latin typeface="Berlin Sans FB" pitchFamily="34" charset="0"/>
              </a:rPr>
              <a:t>poor</a:t>
            </a:r>
            <a:r>
              <a:rPr lang="en-US" dirty="0" smtClean="0">
                <a:latin typeface="Berlin Sans FB" pitchFamily="34" charset="0"/>
              </a:rPr>
              <a:t> mental health</a:t>
            </a:r>
            <a:endParaRPr lang="en-US" dirty="0">
              <a:latin typeface="Berlin Sans FB" pitchFamily="34" charset="0"/>
            </a:endParaRPr>
          </a:p>
        </p:txBody>
      </p:sp>
      <p:sp>
        <p:nvSpPr>
          <p:cNvPr id="8" name="Content Placeholder 7"/>
          <p:cNvSpPr>
            <a:spLocks noGrp="1"/>
          </p:cNvSpPr>
          <p:nvPr>
            <p:ph sz="half" idx="1"/>
          </p:nvPr>
        </p:nvSpPr>
        <p:spPr>
          <a:xfrm>
            <a:off x="457200" y="1600200"/>
            <a:ext cx="4038600" cy="5029200"/>
          </a:xfrm>
        </p:spPr>
        <p:txBody>
          <a:bodyPr>
            <a:normAutofit fontScale="92500"/>
          </a:bodyPr>
          <a:lstStyle/>
          <a:p>
            <a:r>
              <a:rPr lang="en-US" sz="2400" dirty="0" smtClean="0">
                <a:latin typeface="Trebuchet MS" pitchFamily="34" charset="0"/>
              </a:rPr>
              <a:t>Does NOT share feelings--PASSIVE</a:t>
            </a:r>
          </a:p>
          <a:p>
            <a:pPr marL="0" indent="0">
              <a:buNone/>
            </a:pPr>
            <a:endParaRPr lang="en-US" sz="2400" dirty="0" smtClean="0">
              <a:latin typeface="Trebuchet MS" pitchFamily="34" charset="0"/>
            </a:endParaRPr>
          </a:p>
          <a:p>
            <a:r>
              <a:rPr lang="en-US" sz="2400" dirty="0" smtClean="0">
                <a:latin typeface="Trebuchet MS" pitchFamily="34" charset="0"/>
              </a:rPr>
              <a:t>Emotions control behaviors</a:t>
            </a:r>
          </a:p>
          <a:p>
            <a:pPr marL="0" indent="0">
              <a:buNone/>
            </a:pPr>
            <a:endParaRPr lang="en-US" sz="2400" dirty="0" smtClean="0">
              <a:latin typeface="Trebuchet MS" pitchFamily="34" charset="0"/>
            </a:endParaRPr>
          </a:p>
          <a:p>
            <a:r>
              <a:rPr lang="en-US" sz="2400" dirty="0" smtClean="0">
                <a:latin typeface="Trebuchet MS" pitchFamily="34" charset="0"/>
              </a:rPr>
              <a:t>Is pessimistic (negative)</a:t>
            </a:r>
          </a:p>
          <a:p>
            <a:pPr marL="0" indent="0">
              <a:buNone/>
            </a:pPr>
            <a:endParaRPr lang="en-US" sz="2400" dirty="0" smtClean="0">
              <a:latin typeface="Trebuchet MS" pitchFamily="34" charset="0"/>
            </a:endParaRPr>
          </a:p>
          <a:p>
            <a:r>
              <a:rPr lang="en-US" sz="2400" dirty="0" smtClean="0">
                <a:latin typeface="Trebuchet MS" pitchFamily="34" charset="0"/>
              </a:rPr>
              <a:t>Ignores/denies problems</a:t>
            </a:r>
          </a:p>
          <a:p>
            <a:pPr marL="0" indent="0">
              <a:buNone/>
            </a:pPr>
            <a:r>
              <a:rPr lang="en-US" sz="2400" dirty="0" smtClean="0">
                <a:latin typeface="Trebuchet MS" pitchFamily="34" charset="0"/>
              </a:rPr>
              <a:t> </a:t>
            </a:r>
          </a:p>
          <a:p>
            <a:r>
              <a:rPr lang="en-US" sz="2400" dirty="0" smtClean="0">
                <a:latin typeface="Trebuchet MS" pitchFamily="34" charset="0"/>
              </a:rPr>
              <a:t>Can not accept change</a:t>
            </a:r>
          </a:p>
          <a:p>
            <a:pPr marL="0" indent="0">
              <a:buNone/>
            </a:pPr>
            <a:endParaRPr lang="en-US" sz="2400" dirty="0" smtClean="0">
              <a:latin typeface="Trebuchet MS" pitchFamily="34" charset="0"/>
            </a:endParaRPr>
          </a:p>
          <a:p>
            <a:r>
              <a:rPr lang="en-US" sz="2400" dirty="0" smtClean="0">
                <a:latin typeface="Trebuchet MS" pitchFamily="34" charset="0"/>
              </a:rPr>
              <a:t>Lets stress control life</a:t>
            </a:r>
          </a:p>
        </p:txBody>
      </p:sp>
      <p:sp>
        <p:nvSpPr>
          <p:cNvPr id="2" name="Content Placeholder 1"/>
          <p:cNvSpPr>
            <a:spLocks noGrp="1"/>
          </p:cNvSpPr>
          <p:nvPr>
            <p:ph sz="half" idx="2"/>
          </p:nvPr>
        </p:nvSpPr>
        <p:spPr>
          <a:xfrm>
            <a:off x="4648200" y="1600200"/>
            <a:ext cx="4038600" cy="4800600"/>
          </a:xfrm>
        </p:spPr>
        <p:txBody>
          <a:bodyPr>
            <a:normAutofit fontScale="92500"/>
          </a:bodyPr>
          <a:lstStyle/>
          <a:p>
            <a:r>
              <a:rPr lang="en-US" sz="2400" dirty="0">
                <a:latin typeface="Trebuchet MS" pitchFamily="34" charset="0"/>
              </a:rPr>
              <a:t>“You” messages (blame and escalate</a:t>
            </a:r>
            <a:r>
              <a:rPr lang="en-US" sz="2400" dirty="0" smtClean="0">
                <a:latin typeface="Trebuchet MS" pitchFamily="34" charset="0"/>
              </a:rPr>
              <a:t>)</a:t>
            </a:r>
          </a:p>
          <a:p>
            <a:pPr marL="0" indent="0">
              <a:buNone/>
            </a:pPr>
            <a:endParaRPr lang="en-US" sz="2400" dirty="0">
              <a:latin typeface="Trebuchet MS" pitchFamily="34" charset="0"/>
            </a:endParaRPr>
          </a:p>
          <a:p>
            <a:r>
              <a:rPr lang="en-US" sz="2400" dirty="0">
                <a:latin typeface="Trebuchet MS" pitchFamily="34" charset="0"/>
              </a:rPr>
              <a:t>Aggressive and </a:t>
            </a:r>
            <a:r>
              <a:rPr lang="en-US" sz="2400" dirty="0" smtClean="0">
                <a:latin typeface="Trebuchet MS" pitchFamily="34" charset="0"/>
              </a:rPr>
              <a:t>passive</a:t>
            </a:r>
          </a:p>
          <a:p>
            <a:pPr marL="0" indent="0">
              <a:buNone/>
            </a:pPr>
            <a:endParaRPr lang="en-US" sz="2400" dirty="0">
              <a:latin typeface="Trebuchet MS" pitchFamily="34" charset="0"/>
            </a:endParaRPr>
          </a:p>
          <a:p>
            <a:r>
              <a:rPr lang="en-US" sz="2400" dirty="0" smtClean="0">
                <a:latin typeface="Trebuchet MS" pitchFamily="34" charset="0"/>
              </a:rPr>
              <a:t>Depressed</a:t>
            </a:r>
          </a:p>
          <a:p>
            <a:pPr marL="0" indent="0">
              <a:buNone/>
            </a:pPr>
            <a:endParaRPr lang="en-US" sz="2400" dirty="0">
              <a:latin typeface="Trebuchet MS" pitchFamily="34" charset="0"/>
            </a:endParaRPr>
          </a:p>
          <a:p>
            <a:r>
              <a:rPr lang="en-US" sz="2400" dirty="0">
                <a:latin typeface="Trebuchet MS" pitchFamily="34" charset="0"/>
              </a:rPr>
              <a:t>Runs from </a:t>
            </a:r>
            <a:r>
              <a:rPr lang="en-US" sz="2400" dirty="0" smtClean="0">
                <a:latin typeface="Trebuchet MS" pitchFamily="34" charset="0"/>
              </a:rPr>
              <a:t>conflict</a:t>
            </a:r>
          </a:p>
          <a:p>
            <a:pPr marL="0" indent="0">
              <a:buNone/>
            </a:pPr>
            <a:endParaRPr lang="en-US" sz="2400" dirty="0">
              <a:latin typeface="Trebuchet MS" pitchFamily="34" charset="0"/>
            </a:endParaRPr>
          </a:p>
          <a:p>
            <a:r>
              <a:rPr lang="en-US" sz="2400" dirty="0">
                <a:latin typeface="Trebuchet MS" pitchFamily="34" charset="0"/>
              </a:rPr>
              <a:t>C</a:t>
            </a:r>
            <a:r>
              <a:rPr lang="en-US" sz="2400" dirty="0" smtClean="0">
                <a:latin typeface="Trebuchet MS" pitchFamily="34" charset="0"/>
              </a:rPr>
              <a:t>lose minded</a:t>
            </a:r>
          </a:p>
          <a:p>
            <a:endParaRPr lang="en-US" sz="2400" dirty="0">
              <a:latin typeface="Trebuchet MS" pitchFamily="34" charset="0"/>
            </a:endParaRPr>
          </a:p>
          <a:p>
            <a:r>
              <a:rPr lang="en-US" sz="2400" dirty="0">
                <a:latin typeface="Trebuchet MS" pitchFamily="34" charset="0"/>
              </a:rPr>
              <a:t>Needs to “run” the group </a:t>
            </a:r>
          </a:p>
          <a:p>
            <a:endParaRPr lang="en-US" dirty="0"/>
          </a:p>
        </p:txBody>
      </p:sp>
    </p:spTree>
    <p:extLst>
      <p:ext uri="{BB962C8B-B14F-4D97-AF65-F5344CB8AC3E}">
        <p14:creationId xmlns:p14="http://schemas.microsoft.com/office/powerpoint/2010/main" val="1243712413"/>
      </p:ext>
    </p:extLst>
  </p:cSld>
  <p:clrMapOvr>
    <a:masterClrMapping/>
  </p:clrMapOvr>
  <p:transition spd="slow">
    <p:pull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28600"/>
            <a:ext cx="3581400" cy="825500"/>
          </a:xfrm>
        </p:spPr>
        <p:txBody>
          <a:bodyPr>
            <a:normAutofit/>
          </a:bodyPr>
          <a:lstStyle/>
          <a:p>
            <a:pPr algn="ctr"/>
            <a:r>
              <a:rPr lang="en-US" sz="4000" b="0" dirty="0" smtClean="0">
                <a:latin typeface="Berlin Sans FB" pitchFamily="34" charset="0"/>
              </a:rPr>
              <a:t>Health Risks </a:t>
            </a:r>
            <a:endParaRPr lang="en-US" sz="4000" b="0" dirty="0">
              <a:latin typeface="Berlin Sans FB" pitchFamily="34" charset="0"/>
            </a:endParaRPr>
          </a:p>
        </p:txBody>
      </p:sp>
      <p:pic>
        <p:nvPicPr>
          <p:cNvPr id="102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171" t="901" r="1904" b="2702"/>
          <a:stretch/>
        </p:blipFill>
        <p:spPr bwMode="auto">
          <a:xfrm>
            <a:off x="4394200" y="558800"/>
            <a:ext cx="4203700" cy="2717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5"/>
          <p:cNvSpPr>
            <a:spLocks noGrp="1"/>
          </p:cNvSpPr>
          <p:nvPr>
            <p:ph type="body" sz="half" idx="2"/>
          </p:nvPr>
        </p:nvSpPr>
        <p:spPr>
          <a:xfrm>
            <a:off x="457200" y="1219200"/>
            <a:ext cx="3657600" cy="5041900"/>
          </a:xfrm>
        </p:spPr>
        <p:txBody>
          <a:bodyPr>
            <a:normAutofit/>
          </a:bodyPr>
          <a:lstStyle/>
          <a:p>
            <a:pPr marL="342900" indent="-342900">
              <a:buFont typeface="Arial" pitchFamily="34" charset="0"/>
              <a:buChar char="•"/>
            </a:pPr>
            <a:r>
              <a:rPr lang="en-US" sz="2000" dirty="0" smtClean="0">
                <a:latin typeface="Trebuchet MS" pitchFamily="34" charset="0"/>
              </a:rPr>
              <a:t>Stomach Rupture </a:t>
            </a:r>
          </a:p>
          <a:p>
            <a:endParaRPr lang="en-US" sz="2000" dirty="0" smtClean="0">
              <a:latin typeface="Trebuchet MS" pitchFamily="34" charset="0"/>
            </a:endParaRPr>
          </a:p>
          <a:p>
            <a:pPr marL="342900" indent="-342900">
              <a:buFont typeface="Arial" pitchFamily="34" charset="0"/>
              <a:buChar char="•"/>
            </a:pPr>
            <a:r>
              <a:rPr lang="en-US" sz="2000" dirty="0" smtClean="0">
                <a:latin typeface="Trebuchet MS" pitchFamily="34" charset="0"/>
              </a:rPr>
              <a:t>Tooth decay/erosion</a:t>
            </a:r>
          </a:p>
          <a:p>
            <a:endParaRPr lang="en-US" sz="2000" dirty="0" smtClean="0">
              <a:latin typeface="Trebuchet MS" pitchFamily="34" charset="0"/>
            </a:endParaRPr>
          </a:p>
          <a:p>
            <a:pPr marL="342900" indent="-342900">
              <a:buFont typeface="Arial" pitchFamily="34" charset="0"/>
              <a:buChar char="•"/>
            </a:pPr>
            <a:r>
              <a:rPr lang="en-US" sz="2000" dirty="0" smtClean="0">
                <a:latin typeface="Trebuchet MS" pitchFamily="34" charset="0"/>
              </a:rPr>
              <a:t>Loss of fluids</a:t>
            </a:r>
          </a:p>
          <a:p>
            <a:endParaRPr lang="en-US" sz="2000" dirty="0" smtClean="0">
              <a:latin typeface="Trebuchet MS" pitchFamily="34" charset="0"/>
            </a:endParaRPr>
          </a:p>
          <a:p>
            <a:pPr marL="342900" indent="-342900">
              <a:buFont typeface="Arial" pitchFamily="34" charset="0"/>
              <a:buChar char="•"/>
            </a:pPr>
            <a:r>
              <a:rPr lang="en-US" sz="2000" dirty="0" smtClean="0">
                <a:latin typeface="Trebuchet MS" pitchFamily="34" charset="0"/>
              </a:rPr>
              <a:t>Risks of seizures</a:t>
            </a:r>
          </a:p>
          <a:p>
            <a:endParaRPr lang="en-US" sz="2000" dirty="0" smtClean="0">
              <a:latin typeface="Trebuchet MS" pitchFamily="34" charset="0"/>
            </a:endParaRPr>
          </a:p>
          <a:p>
            <a:pPr marL="342900" indent="-342900">
              <a:buFont typeface="Arial" pitchFamily="34" charset="0"/>
              <a:buChar char="•"/>
            </a:pPr>
            <a:r>
              <a:rPr lang="en-US" sz="2000" dirty="0" smtClean="0">
                <a:latin typeface="Trebuchet MS" pitchFamily="34" charset="0"/>
              </a:rPr>
              <a:t>Esophageal inflammation</a:t>
            </a:r>
          </a:p>
          <a:p>
            <a:endParaRPr lang="en-US" sz="2000" dirty="0" smtClean="0">
              <a:latin typeface="Trebuchet MS" pitchFamily="34" charset="0"/>
            </a:endParaRPr>
          </a:p>
          <a:p>
            <a:pPr marL="342900" indent="-342900">
              <a:buFont typeface="Arial" pitchFamily="34" charset="0"/>
              <a:buChar char="•"/>
            </a:pPr>
            <a:r>
              <a:rPr lang="en-US" sz="2000" dirty="0" smtClean="0">
                <a:latin typeface="Trebuchet MS" pitchFamily="34" charset="0"/>
              </a:rPr>
              <a:t>Irregular bowel movements</a:t>
            </a:r>
          </a:p>
          <a:p>
            <a:endParaRPr lang="en-US" sz="2000" dirty="0" smtClean="0">
              <a:latin typeface="Trebuchet MS" pitchFamily="34" charset="0"/>
            </a:endParaRPr>
          </a:p>
          <a:p>
            <a:pPr marL="342900" indent="-342900">
              <a:buFont typeface="Arial" pitchFamily="34" charset="0"/>
              <a:buChar char="•"/>
            </a:pPr>
            <a:r>
              <a:rPr lang="en-US" sz="2000" dirty="0" smtClean="0">
                <a:latin typeface="Trebuchet MS" pitchFamily="34" charset="0"/>
              </a:rPr>
              <a:t>Chronic sore throats </a:t>
            </a:r>
          </a:p>
        </p:txBody>
      </p:sp>
      <p:cxnSp>
        <p:nvCxnSpPr>
          <p:cNvPr id="3" name="Straight Connector 2"/>
          <p:cNvCxnSpPr/>
          <p:nvPr/>
        </p:nvCxnSpPr>
        <p:spPr>
          <a:xfrm>
            <a:off x="381000" y="990600"/>
            <a:ext cx="3505200" cy="0"/>
          </a:xfrm>
          <a:prstGeom prst="line">
            <a:avLst/>
          </a:prstGeom>
          <a:ln w="57150">
            <a:solidFill>
              <a:srgbClr val="996633"/>
            </a:solidFill>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238" b="7389"/>
          <a:stretch/>
        </p:blipFill>
        <p:spPr bwMode="auto">
          <a:xfrm>
            <a:off x="4495800" y="3854669"/>
            <a:ext cx="3962400" cy="213622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5061738"/>
      </p:ext>
    </p:extLst>
  </p:cSld>
  <p:clrMapOvr>
    <a:masterClrMapping/>
  </p:clrMapOvr>
  <p:transition spd="slow">
    <p:pull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hlinkClick r:id="rId3"/>
              </a:rPr>
              <a:t>http://www.ted.com/talks/kevin_breel_confessions_of_a_depressed_comic?language=en</a:t>
            </a:r>
          </a:p>
          <a:p>
            <a:endParaRPr lang="en-US" dirty="0" smtClean="0">
              <a:hlinkClick r:id="rId3"/>
            </a:endParaRPr>
          </a:p>
          <a:p>
            <a:r>
              <a:rPr lang="en-US" dirty="0" smtClean="0">
                <a:hlinkClick r:id="rId3"/>
              </a:rPr>
              <a:t>https://www.youtube.com/watch?v=S2N_uvnvGbI</a:t>
            </a:r>
            <a:endParaRPr lang="en-US" dirty="0" smtClean="0"/>
          </a:p>
          <a:p>
            <a:endParaRPr lang="en-US" dirty="0" smtClean="0"/>
          </a:p>
          <a:p>
            <a:endParaRPr lang="en-US" dirty="0"/>
          </a:p>
        </p:txBody>
      </p:sp>
      <p:sp>
        <p:nvSpPr>
          <p:cNvPr id="4" name="Title 1"/>
          <p:cNvSpPr>
            <a:spLocks noGrp="1"/>
          </p:cNvSpPr>
          <p:nvPr>
            <p:ph type="title"/>
          </p:nvPr>
        </p:nvSpPr>
        <p:spPr>
          <a:solidFill>
            <a:srgbClr val="996633"/>
          </a:solidFill>
          <a:ln w="57150">
            <a:solidFill>
              <a:schemeClr val="bg1"/>
            </a:solidFill>
          </a:ln>
        </p:spPr>
        <p:style>
          <a:lnRef idx="2">
            <a:schemeClr val="accent1"/>
          </a:lnRef>
          <a:fillRef idx="1">
            <a:schemeClr val="lt1"/>
          </a:fillRef>
          <a:effectRef idx="0">
            <a:schemeClr val="accent1"/>
          </a:effectRef>
          <a:fontRef idx="minor">
            <a:schemeClr val="dk1"/>
          </a:fontRef>
        </p:style>
        <p:txBody>
          <a:bodyPr/>
          <a:lstStyle/>
          <a:p>
            <a:r>
              <a:rPr lang="en-US" dirty="0" smtClean="0">
                <a:latin typeface="Berlin Sans FB" pitchFamily="34" charset="0"/>
              </a:rPr>
              <a:t>Depression</a:t>
            </a:r>
            <a:endParaRPr lang="en-US" dirty="0">
              <a:latin typeface="Berlin Sans FB" pitchFamily="34" charset="0"/>
            </a:endParaRPr>
          </a:p>
        </p:txBody>
      </p:sp>
    </p:spTree>
    <p:extLst>
      <p:ext uri="{BB962C8B-B14F-4D97-AF65-F5344CB8AC3E}">
        <p14:creationId xmlns:p14="http://schemas.microsoft.com/office/powerpoint/2010/main" val="456736492"/>
      </p:ext>
    </p:extLst>
  </p:cSld>
  <p:clrMapOvr>
    <a:masterClrMapping/>
  </p:clrMapOvr>
  <p:transition spd="slow">
    <p:pull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solidFill>
            <a:srgbClr val="996633"/>
          </a:solidFill>
          <a:ln w="57150">
            <a:solidFill>
              <a:schemeClr val="bg1"/>
            </a:solidFill>
          </a:ln>
        </p:spPr>
        <p:style>
          <a:lnRef idx="2">
            <a:schemeClr val="accent1"/>
          </a:lnRef>
          <a:fillRef idx="1">
            <a:schemeClr val="lt1"/>
          </a:fillRef>
          <a:effectRef idx="0">
            <a:schemeClr val="accent1"/>
          </a:effectRef>
          <a:fontRef idx="minor">
            <a:schemeClr val="dk1"/>
          </a:fontRef>
        </p:style>
        <p:txBody>
          <a:bodyPr/>
          <a:lstStyle/>
          <a:p>
            <a:r>
              <a:rPr lang="en-US" dirty="0" smtClean="0">
                <a:latin typeface="Berlin Sans FB" pitchFamily="34" charset="0"/>
              </a:rPr>
              <a:t>Depression</a:t>
            </a:r>
            <a:endParaRPr lang="en-US" dirty="0">
              <a:latin typeface="Berlin Sans FB" pitchFamily="34" charset="0"/>
            </a:endParaRPr>
          </a:p>
        </p:txBody>
      </p:sp>
      <p:sp>
        <p:nvSpPr>
          <p:cNvPr id="3" name="Content Placeholder 2"/>
          <p:cNvSpPr>
            <a:spLocks noGrp="1"/>
          </p:cNvSpPr>
          <p:nvPr>
            <p:ph idx="1"/>
          </p:nvPr>
        </p:nvSpPr>
        <p:spPr/>
        <p:txBody>
          <a:bodyPr>
            <a:normAutofit fontScale="92500" lnSpcReduction="10000"/>
          </a:bodyPr>
          <a:lstStyle/>
          <a:p>
            <a:r>
              <a:rPr lang="en-US" dirty="0" smtClean="0">
                <a:latin typeface="Trebuchet MS" pitchFamily="34" charset="0"/>
              </a:rPr>
              <a:t>Emotional disorders primarily involving sadness, dependency and depression </a:t>
            </a:r>
          </a:p>
          <a:p>
            <a:pPr lvl="1"/>
            <a:r>
              <a:rPr lang="en-US" dirty="0" smtClean="0">
                <a:latin typeface="Trebuchet MS" pitchFamily="34" charset="0"/>
              </a:rPr>
              <a:t>Dejection, hopelessness, inability to feel pleasure or to take interest</a:t>
            </a:r>
          </a:p>
          <a:p>
            <a:pPr lvl="1"/>
            <a:r>
              <a:rPr lang="en-US" dirty="0" smtClean="0">
                <a:latin typeface="Trebuchet MS" pitchFamily="34" charset="0"/>
              </a:rPr>
              <a:t>Needs medical attention </a:t>
            </a:r>
          </a:p>
          <a:p>
            <a:pPr marL="457200" lvl="1" indent="0">
              <a:buNone/>
            </a:pPr>
            <a:endParaRPr lang="en-US" dirty="0" smtClean="0">
              <a:latin typeface="Trebuchet MS" pitchFamily="34" charset="0"/>
            </a:endParaRPr>
          </a:p>
          <a:p>
            <a:r>
              <a:rPr lang="en-US" dirty="0" smtClean="0">
                <a:latin typeface="Trebuchet MS" pitchFamily="34" charset="0"/>
              </a:rPr>
              <a:t>Kinds of depression:</a:t>
            </a:r>
          </a:p>
          <a:p>
            <a:pPr lvl="1"/>
            <a:r>
              <a:rPr lang="en-US" dirty="0" smtClean="0">
                <a:latin typeface="Trebuchet MS" pitchFamily="34" charset="0"/>
              </a:rPr>
              <a:t>Bipolar Disorder/Manic Depression </a:t>
            </a:r>
          </a:p>
          <a:p>
            <a:pPr lvl="1"/>
            <a:r>
              <a:rPr lang="en-US" dirty="0" smtClean="0">
                <a:latin typeface="Trebuchet MS" pitchFamily="34" charset="0"/>
              </a:rPr>
              <a:t>Seasonal Affective Disorder (SAD)</a:t>
            </a:r>
          </a:p>
          <a:p>
            <a:pPr lvl="1"/>
            <a:r>
              <a:rPr lang="en-US" dirty="0" smtClean="0">
                <a:latin typeface="Trebuchet MS" pitchFamily="34" charset="0"/>
              </a:rPr>
              <a:t>Chronic depression or clinical depression</a:t>
            </a:r>
          </a:p>
        </p:txBody>
      </p:sp>
    </p:spTree>
    <p:extLst>
      <p:ext uri="{BB962C8B-B14F-4D97-AF65-F5344CB8AC3E}">
        <p14:creationId xmlns:p14="http://schemas.microsoft.com/office/powerpoint/2010/main" val="2961786301"/>
      </p:ext>
    </p:extLst>
  </p:cSld>
  <p:clrMapOvr>
    <a:masterClrMapping/>
  </p:clrMapOvr>
  <p:transition spd="slow">
    <p:pull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7" descr="han_060"/>
          <p:cNvPicPr>
            <a:picLocks noChangeAspect="1" noChangeArrowheads="1"/>
          </p:cNvPicPr>
          <p:nvPr/>
        </p:nvPicPr>
        <p:blipFill>
          <a:blip r:embed="rId2" cstate="print"/>
          <a:srcRect/>
          <a:stretch>
            <a:fillRect/>
          </a:stretch>
        </p:blipFill>
        <p:spPr bwMode="auto">
          <a:xfrm>
            <a:off x="3048000" y="609600"/>
            <a:ext cx="5791200" cy="4343400"/>
          </a:xfrm>
          <a:prstGeom prst="rect">
            <a:avLst/>
          </a:prstGeom>
          <a:noFill/>
          <a:ln w="9525">
            <a:noFill/>
            <a:miter lim="800000"/>
            <a:headEnd/>
            <a:tailEnd/>
          </a:ln>
        </p:spPr>
      </p:pic>
      <p:sp>
        <p:nvSpPr>
          <p:cNvPr id="108547" name="Rectangle 8"/>
          <p:cNvSpPr>
            <a:spLocks noGrp="1" noChangeArrowheads="1"/>
          </p:cNvSpPr>
          <p:nvPr>
            <p:ph type="title"/>
          </p:nvPr>
        </p:nvSpPr>
        <p:spPr>
          <a:xfrm>
            <a:off x="304800" y="609600"/>
            <a:ext cx="8229600" cy="792162"/>
          </a:xfrm>
        </p:spPr>
        <p:txBody>
          <a:bodyPr/>
          <a:lstStyle/>
          <a:p>
            <a:pPr algn="l" eaLnBrk="1" hangingPunct="1"/>
            <a:r>
              <a:rPr lang="en-US" b="1" dirty="0" smtClean="0"/>
              <a:t>Depression </a:t>
            </a:r>
          </a:p>
        </p:txBody>
      </p:sp>
      <p:sp>
        <p:nvSpPr>
          <p:cNvPr id="108548" name="Rectangle 10"/>
          <p:cNvSpPr>
            <a:spLocks noGrp="1" noChangeArrowheads="1"/>
          </p:cNvSpPr>
          <p:nvPr>
            <p:ph type="body" sz="half" idx="2"/>
          </p:nvPr>
        </p:nvSpPr>
        <p:spPr>
          <a:xfrm>
            <a:off x="457200" y="4648200"/>
            <a:ext cx="8229600" cy="1477963"/>
          </a:xfrm>
        </p:spPr>
        <p:txBody>
          <a:bodyPr>
            <a:normAutofit fontScale="92500" lnSpcReduction="20000"/>
          </a:bodyPr>
          <a:lstStyle/>
          <a:p>
            <a:pPr eaLnBrk="1" hangingPunct="1">
              <a:lnSpc>
                <a:spcPct val="90000"/>
              </a:lnSpc>
            </a:pPr>
            <a:endParaRPr lang="en-US" sz="2000" dirty="0" smtClean="0"/>
          </a:p>
          <a:p>
            <a:pPr eaLnBrk="1" hangingPunct="1">
              <a:lnSpc>
                <a:spcPct val="90000"/>
              </a:lnSpc>
            </a:pPr>
            <a:endParaRPr lang="en-US" sz="2000" dirty="0" smtClean="0"/>
          </a:p>
          <a:p>
            <a:pPr eaLnBrk="1" hangingPunct="1">
              <a:lnSpc>
                <a:spcPct val="90000"/>
              </a:lnSpc>
            </a:pPr>
            <a:endParaRPr lang="en-US" sz="2000" dirty="0" smtClean="0"/>
          </a:p>
          <a:p>
            <a:pPr algn="ctr" eaLnBrk="1" hangingPunct="1">
              <a:lnSpc>
                <a:spcPct val="90000"/>
              </a:lnSpc>
              <a:buFontTx/>
              <a:buNone/>
            </a:pPr>
            <a:r>
              <a:rPr lang="en-US" sz="4800" b="1" dirty="0" smtClean="0"/>
              <a:t>“JUST SNAP OUT OF IT!”</a:t>
            </a:r>
          </a:p>
        </p:txBody>
      </p:sp>
    </p:spTree>
    <p:extLst>
      <p:ext uri="{BB962C8B-B14F-4D97-AF65-F5344CB8AC3E}">
        <p14:creationId xmlns:p14="http://schemas.microsoft.com/office/powerpoint/2010/main" val="19242452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ChangeArrowheads="1"/>
          </p:cNvSpPr>
          <p:nvPr/>
        </p:nvSpPr>
        <p:spPr bwMode="auto">
          <a:xfrm>
            <a:off x="76200" y="76200"/>
            <a:ext cx="9144000" cy="6063198"/>
          </a:xfrm>
          <a:prstGeom prst="rect">
            <a:avLst/>
          </a:prstGeom>
          <a:noFill/>
          <a:ln w="9525">
            <a:noFill/>
            <a:miter lim="800000"/>
            <a:headEnd/>
            <a:tailEnd/>
          </a:ln>
        </p:spPr>
        <p:txBody>
          <a:bodyPr>
            <a:spAutoFit/>
          </a:bodyPr>
          <a:lstStyle/>
          <a:p>
            <a:r>
              <a:rPr lang="en-US" sz="4400" b="0" i="1" dirty="0"/>
              <a:t>S</a:t>
            </a:r>
            <a:r>
              <a:rPr lang="en-US" sz="4400" b="0" dirty="0"/>
              <a:t>napping out of depression is as likely as talking yourself out of a heart attack.</a:t>
            </a:r>
            <a:r>
              <a:rPr lang="en-US" sz="3200" b="0" dirty="0"/>
              <a:t> </a:t>
            </a:r>
          </a:p>
          <a:p>
            <a:endParaRPr lang="en-US" sz="3200" b="0" dirty="0"/>
          </a:p>
          <a:p>
            <a:r>
              <a:rPr lang="en-US" sz="3200" b="0" dirty="0"/>
              <a:t>*Depression is a serious illness that needs medical attention. </a:t>
            </a:r>
          </a:p>
          <a:p>
            <a:endParaRPr lang="en-US" sz="3200" b="0" dirty="0"/>
          </a:p>
          <a:p>
            <a:r>
              <a:rPr lang="en-US" sz="3200" b="0" dirty="0" smtClean="0"/>
              <a:t>*</a:t>
            </a:r>
            <a:r>
              <a:rPr lang="en-US" sz="3200" b="1" dirty="0" smtClean="0"/>
              <a:t>Untreated depression is the #1 reason for suicide.</a:t>
            </a:r>
          </a:p>
          <a:p>
            <a:endParaRPr lang="en-US" sz="3200" b="0" dirty="0"/>
          </a:p>
          <a:p>
            <a:r>
              <a:rPr lang="en-US" sz="3200" b="0" dirty="0" smtClean="0"/>
              <a:t>*Fortunately</a:t>
            </a:r>
            <a:r>
              <a:rPr lang="en-US" sz="3200" b="0" dirty="0"/>
              <a:t>, depression can be treated and </a:t>
            </a:r>
            <a:r>
              <a:rPr lang="en-US" sz="3200" b="0" dirty="0" smtClean="0"/>
              <a:t>lives can be saved </a:t>
            </a:r>
            <a:r>
              <a:rPr lang="en-US" sz="3200" b="0" dirty="0"/>
              <a:t>when symptoms are recognized.</a:t>
            </a:r>
          </a:p>
        </p:txBody>
      </p:sp>
    </p:spTree>
    <p:extLst>
      <p:ext uri="{BB962C8B-B14F-4D97-AF65-F5344CB8AC3E}">
        <p14:creationId xmlns:p14="http://schemas.microsoft.com/office/powerpoint/2010/main" val="1177477002"/>
      </p:ext>
    </p:extLst>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 calcmode="lin" valueType="num">
                                      <p:cBhvr additive="base">
                                        <p:cTn id="7" dur="2000" fill="hold"/>
                                        <p:tgtEl>
                                          <p:spTgt spid="348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482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34820">
                                            <p:txEl>
                                              <p:pRg st="2" end="2"/>
                                            </p:txEl>
                                          </p:spTgt>
                                        </p:tgtEl>
                                        <p:attrNameLst>
                                          <p:attrName>style.visibility</p:attrName>
                                        </p:attrNameLst>
                                      </p:cBhvr>
                                      <p:to>
                                        <p:strVal val="visible"/>
                                      </p:to>
                                    </p:set>
                                    <p:anim calcmode="lin" valueType="num">
                                      <p:cBhvr additive="base">
                                        <p:cTn id="12" dur="2000" fill="hold"/>
                                        <p:tgtEl>
                                          <p:spTgt spid="34820">
                                            <p:txEl>
                                              <p:pRg st="2" end="2"/>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4820">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34820">
                                            <p:txEl>
                                              <p:pRg st="4" end="4"/>
                                            </p:txEl>
                                          </p:spTgt>
                                        </p:tgtEl>
                                        <p:attrNameLst>
                                          <p:attrName>style.visibility</p:attrName>
                                        </p:attrNameLst>
                                      </p:cBhvr>
                                      <p:to>
                                        <p:strVal val="visible"/>
                                      </p:to>
                                    </p:set>
                                    <p:anim calcmode="lin" valueType="num">
                                      <p:cBhvr additive="base">
                                        <p:cTn id="17" dur="2000" fill="hold"/>
                                        <p:tgtEl>
                                          <p:spTgt spid="34820">
                                            <p:txEl>
                                              <p:pRg st="4" end="4"/>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4820">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0"/>
                                  </p:stCondLst>
                                  <p:childTnLst>
                                    <p:set>
                                      <p:cBhvr>
                                        <p:cTn id="21" dur="1" fill="hold">
                                          <p:stCondLst>
                                            <p:cond delay="0"/>
                                          </p:stCondLst>
                                        </p:cTn>
                                        <p:tgtEl>
                                          <p:spTgt spid="34820">
                                            <p:txEl>
                                              <p:pRg st="6" end="6"/>
                                            </p:txEl>
                                          </p:spTgt>
                                        </p:tgtEl>
                                        <p:attrNameLst>
                                          <p:attrName>style.visibility</p:attrName>
                                        </p:attrNameLst>
                                      </p:cBhvr>
                                      <p:to>
                                        <p:strVal val="visible"/>
                                      </p:to>
                                    </p:set>
                                    <p:anim calcmode="lin" valueType="num">
                                      <p:cBhvr additive="base">
                                        <p:cTn id="22" dur="2000" fill="hold"/>
                                        <p:tgtEl>
                                          <p:spTgt spid="34820">
                                            <p:txEl>
                                              <p:pRg st="6" end="6"/>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48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96633"/>
          </a:solidFill>
          <a:ln w="57150">
            <a:solidFill>
              <a:schemeClr val="bg1"/>
            </a:solidFill>
          </a:ln>
        </p:spPr>
        <p:style>
          <a:lnRef idx="2">
            <a:schemeClr val="accent1"/>
          </a:lnRef>
          <a:fillRef idx="1">
            <a:schemeClr val="lt1"/>
          </a:fillRef>
          <a:effectRef idx="0">
            <a:schemeClr val="accent1"/>
          </a:effectRef>
          <a:fontRef idx="minor">
            <a:schemeClr val="dk1"/>
          </a:fontRef>
        </p:style>
        <p:txBody>
          <a:bodyPr/>
          <a:lstStyle/>
          <a:p>
            <a:r>
              <a:rPr lang="en-US" dirty="0" smtClean="0">
                <a:latin typeface="Berlin Sans FB" pitchFamily="34" charset="0"/>
              </a:rPr>
              <a:t>Seasonal Affective Disorder (SAD)</a:t>
            </a:r>
            <a:endParaRPr lang="en-US" dirty="0">
              <a:latin typeface="Berlin Sans FB" pitchFamily="34" charset="0"/>
            </a:endParaRPr>
          </a:p>
        </p:txBody>
      </p:sp>
      <p:sp>
        <p:nvSpPr>
          <p:cNvPr id="3" name="Content Placeholder 2"/>
          <p:cNvSpPr>
            <a:spLocks noGrp="1"/>
          </p:cNvSpPr>
          <p:nvPr>
            <p:ph idx="1"/>
          </p:nvPr>
        </p:nvSpPr>
        <p:spPr/>
        <p:txBody>
          <a:bodyPr/>
          <a:lstStyle/>
          <a:p>
            <a:r>
              <a:rPr lang="en-US" dirty="0" smtClean="0">
                <a:latin typeface="Trebuchet MS" pitchFamily="34" charset="0"/>
              </a:rPr>
              <a:t>Depression that only occurs during the fall and winter months</a:t>
            </a:r>
            <a:endParaRPr lang="en-US" dirty="0">
              <a:latin typeface="Trebuchet MS" pitchFamily="34" charset="0"/>
            </a:endParaRPr>
          </a:p>
          <a:p>
            <a:pPr lvl="1"/>
            <a:r>
              <a:rPr lang="en-US" dirty="0" smtClean="0">
                <a:latin typeface="Trebuchet MS" pitchFamily="34" charset="0"/>
              </a:rPr>
              <a:t>Oversleeping/difficulty staying awake </a:t>
            </a:r>
          </a:p>
          <a:p>
            <a:pPr lvl="1"/>
            <a:r>
              <a:rPr lang="en-US" dirty="0" smtClean="0">
                <a:latin typeface="Trebuchet MS" pitchFamily="34" charset="0"/>
              </a:rPr>
              <a:t>Fatigue </a:t>
            </a:r>
          </a:p>
          <a:p>
            <a:pPr lvl="1"/>
            <a:r>
              <a:rPr lang="en-US" dirty="0" smtClean="0">
                <a:latin typeface="Trebuchet MS" pitchFamily="34" charset="0"/>
              </a:rPr>
              <a:t>Social withdrawal</a:t>
            </a:r>
          </a:p>
          <a:p>
            <a:pPr lvl="1"/>
            <a:r>
              <a:rPr lang="en-US" dirty="0" smtClean="0">
                <a:latin typeface="Trebuchet MS" pitchFamily="34" charset="0"/>
              </a:rPr>
              <a:t>Inability to cope</a:t>
            </a:r>
          </a:p>
          <a:p>
            <a:pPr lvl="1"/>
            <a:endParaRPr lang="en-US" dirty="0">
              <a:latin typeface="Trebuchet MS" pitchFamily="34" charset="0"/>
            </a:endParaRPr>
          </a:p>
          <a:p>
            <a:r>
              <a:rPr lang="en-US" dirty="0" smtClean="0">
                <a:latin typeface="Trebuchet MS" pitchFamily="34" charset="0"/>
              </a:rPr>
              <a:t>Indoor tanning</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429000"/>
            <a:ext cx="43815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2324821"/>
      </p:ext>
    </p:extLst>
  </p:cSld>
  <p:clrMapOvr>
    <a:masterClrMapping/>
  </p:clrMapOvr>
  <p:transition spd="slow">
    <p:pull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609600" y="1066801"/>
            <a:ext cx="7620000" cy="5791200"/>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100000" b="100000"/>
            </a:path>
            <a:tileRect t="-100000" r="-100000"/>
          </a:gradFill>
          <a:ln>
            <a:solidFill>
              <a:schemeClr val="accent1"/>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a:solidFill>
            <a:srgbClr val="996633"/>
          </a:solidFill>
          <a:ln w="57150">
            <a:solidFill>
              <a:schemeClr val="bg1"/>
            </a:solidFill>
          </a:ln>
        </p:spPr>
        <p:style>
          <a:lnRef idx="2">
            <a:schemeClr val="accent1"/>
          </a:lnRef>
          <a:fillRef idx="1">
            <a:schemeClr val="lt1"/>
          </a:fillRef>
          <a:effectRef idx="0">
            <a:schemeClr val="accent1"/>
          </a:effectRef>
          <a:fontRef idx="minor">
            <a:schemeClr val="dk1"/>
          </a:fontRef>
        </p:style>
        <p:txBody>
          <a:bodyPr>
            <a:normAutofit fontScale="90000"/>
          </a:bodyPr>
          <a:lstStyle/>
          <a:p>
            <a:r>
              <a:rPr lang="en-US" dirty="0" smtClean="0">
                <a:latin typeface="Berlin Sans FB" pitchFamily="34" charset="0"/>
              </a:rPr>
              <a:t>Bipolar Disorder </a:t>
            </a:r>
            <a:br>
              <a:rPr lang="en-US" dirty="0" smtClean="0">
                <a:latin typeface="Berlin Sans FB" pitchFamily="34" charset="0"/>
              </a:rPr>
            </a:br>
            <a:r>
              <a:rPr lang="en-US" sz="2800" dirty="0" smtClean="0">
                <a:latin typeface="Berlin Sans FB" pitchFamily="34" charset="0"/>
              </a:rPr>
              <a:t>(Also known as Manic Depression)</a:t>
            </a:r>
            <a:endParaRPr lang="en-US" sz="2800" dirty="0">
              <a:latin typeface="Berlin Sans FB" pitchFamily="34" charset="0"/>
            </a:endParaRPr>
          </a:p>
        </p:txBody>
      </p:sp>
      <p:sp>
        <p:nvSpPr>
          <p:cNvPr id="6" name="Text Placeholder 5"/>
          <p:cNvSpPr>
            <a:spLocks noGrp="1"/>
          </p:cNvSpPr>
          <p:nvPr>
            <p:ph type="body" idx="1"/>
          </p:nvPr>
        </p:nvSpPr>
        <p:spPr/>
        <p:txBody>
          <a:bodyPr>
            <a:normAutofit/>
          </a:bodyPr>
          <a:lstStyle/>
          <a:p>
            <a:pPr algn="r"/>
            <a:r>
              <a:rPr lang="en-US" dirty="0" smtClean="0">
                <a:latin typeface="Trebuchet MS" pitchFamily="34" charset="0"/>
              </a:rPr>
              <a:t>Depressive Symptoms: </a:t>
            </a:r>
            <a:r>
              <a:rPr lang="en-US" dirty="0" smtClean="0"/>
              <a:t>	</a:t>
            </a:r>
            <a:endParaRPr lang="en-US" dirty="0"/>
          </a:p>
        </p:txBody>
      </p:sp>
      <p:sp>
        <p:nvSpPr>
          <p:cNvPr id="7" name="Text Placeholder 6"/>
          <p:cNvSpPr>
            <a:spLocks noGrp="1"/>
          </p:cNvSpPr>
          <p:nvPr>
            <p:ph type="body" sz="quarter" idx="3"/>
          </p:nvPr>
        </p:nvSpPr>
        <p:spPr/>
        <p:txBody>
          <a:bodyPr/>
          <a:lstStyle/>
          <a:p>
            <a:pPr algn="ctr"/>
            <a:r>
              <a:rPr lang="en-US" dirty="0" smtClean="0">
                <a:latin typeface="Trebuchet MS" pitchFamily="34" charset="0"/>
              </a:rPr>
              <a:t>Manic Symptoms: </a:t>
            </a:r>
            <a:endParaRPr lang="en-US" dirty="0">
              <a:latin typeface="Trebuchet MS" pitchFamily="34" charset="0"/>
            </a:endParaRPr>
          </a:p>
        </p:txBody>
      </p:sp>
      <p:sp>
        <p:nvSpPr>
          <p:cNvPr id="3" name="Content Placeholder 2"/>
          <p:cNvSpPr>
            <a:spLocks noGrp="1"/>
          </p:cNvSpPr>
          <p:nvPr>
            <p:ph sz="half" idx="2"/>
          </p:nvPr>
        </p:nvSpPr>
        <p:spPr/>
        <p:txBody>
          <a:bodyPr>
            <a:normAutofit/>
          </a:bodyPr>
          <a:lstStyle/>
          <a:p>
            <a:r>
              <a:rPr lang="en-US" dirty="0" smtClean="0">
                <a:latin typeface="Trebuchet MS" pitchFamily="34" charset="0"/>
              </a:rPr>
              <a:t>Loss of energy</a:t>
            </a:r>
          </a:p>
          <a:p>
            <a:r>
              <a:rPr lang="en-US" dirty="0" smtClean="0">
                <a:latin typeface="Trebuchet MS" pitchFamily="34" charset="0"/>
              </a:rPr>
              <a:t>Feelings of worthlessness </a:t>
            </a:r>
          </a:p>
          <a:p>
            <a:r>
              <a:rPr lang="en-US" dirty="0" smtClean="0">
                <a:latin typeface="Trebuchet MS" pitchFamily="34" charset="0"/>
              </a:rPr>
              <a:t>Difficulty concentrating</a:t>
            </a:r>
          </a:p>
          <a:p>
            <a:r>
              <a:rPr lang="en-US" dirty="0" smtClean="0">
                <a:latin typeface="Trebuchet MS" pitchFamily="34" charset="0"/>
              </a:rPr>
              <a:t>Insomnia  </a:t>
            </a:r>
          </a:p>
          <a:p>
            <a:r>
              <a:rPr lang="en-US" dirty="0" smtClean="0">
                <a:latin typeface="Trebuchet MS" pitchFamily="34" charset="0"/>
              </a:rPr>
              <a:t>Loss of interest </a:t>
            </a:r>
          </a:p>
          <a:p>
            <a:r>
              <a:rPr lang="en-US" dirty="0" smtClean="0">
                <a:latin typeface="Trebuchet MS" pitchFamily="34" charset="0"/>
              </a:rPr>
              <a:t>Recurrent thoughts of death or suicide </a:t>
            </a:r>
            <a:endParaRPr lang="en-US" dirty="0" smtClean="0"/>
          </a:p>
          <a:p>
            <a:pPr lvl="1"/>
            <a:endParaRPr lang="en-US" dirty="0" smtClean="0"/>
          </a:p>
        </p:txBody>
      </p:sp>
      <p:sp>
        <p:nvSpPr>
          <p:cNvPr id="8" name="Content Placeholder 7"/>
          <p:cNvSpPr>
            <a:spLocks noGrp="1"/>
          </p:cNvSpPr>
          <p:nvPr>
            <p:ph sz="quarter" idx="4"/>
          </p:nvPr>
        </p:nvSpPr>
        <p:spPr>
          <a:xfrm>
            <a:off x="4645025" y="2174875"/>
            <a:ext cx="4117975" cy="3951288"/>
          </a:xfrm>
        </p:spPr>
        <p:txBody>
          <a:bodyPr>
            <a:normAutofit/>
          </a:bodyPr>
          <a:lstStyle/>
          <a:p>
            <a:r>
              <a:rPr lang="en-US" sz="2300" dirty="0" smtClean="0">
                <a:latin typeface="Trebuchet MS" pitchFamily="34" charset="0"/>
              </a:rPr>
              <a:t>Severe changes in mood</a:t>
            </a:r>
          </a:p>
          <a:p>
            <a:r>
              <a:rPr lang="en-US" sz="2300" dirty="0" smtClean="0">
                <a:latin typeface="Trebuchet MS" pitchFamily="34" charset="0"/>
              </a:rPr>
              <a:t>Increased energy </a:t>
            </a:r>
          </a:p>
          <a:p>
            <a:r>
              <a:rPr lang="en-US" sz="2300" dirty="0" smtClean="0">
                <a:latin typeface="Trebuchet MS" pitchFamily="34" charset="0"/>
              </a:rPr>
              <a:t>Decreased need for sleep</a:t>
            </a:r>
          </a:p>
          <a:p>
            <a:r>
              <a:rPr lang="en-US" sz="2300" dirty="0" smtClean="0">
                <a:latin typeface="Trebuchet MS" pitchFamily="34" charset="0"/>
              </a:rPr>
              <a:t>Increased talking (too fast or too much)</a:t>
            </a:r>
          </a:p>
          <a:p>
            <a:r>
              <a:rPr lang="en-US" sz="2300" dirty="0" smtClean="0">
                <a:latin typeface="Trebuchet MS" pitchFamily="34" charset="0"/>
              </a:rPr>
              <a:t>Disregard of risk </a:t>
            </a:r>
          </a:p>
          <a:p>
            <a:r>
              <a:rPr lang="en-US" sz="2300" dirty="0" smtClean="0">
                <a:latin typeface="Trebuchet MS" pitchFamily="34" charset="0"/>
              </a:rPr>
              <a:t>Overly-inflated self-esteem </a:t>
            </a:r>
            <a:endParaRPr lang="en-US" sz="2300" dirty="0">
              <a:latin typeface="Trebuchet MS" pitchFamily="34" charset="0"/>
            </a:endParaRPr>
          </a:p>
        </p:txBody>
      </p:sp>
    </p:spTree>
    <p:extLst>
      <p:ext uri="{BB962C8B-B14F-4D97-AF65-F5344CB8AC3E}">
        <p14:creationId xmlns:p14="http://schemas.microsoft.com/office/powerpoint/2010/main" val="3117752712"/>
      </p:ext>
    </p:extLst>
  </p:cSld>
  <p:clrMapOvr>
    <a:masterClrMapping/>
  </p:clrMapOvr>
  <p:transition spd="slow">
    <p:pull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96633"/>
          </a:solidFill>
        </p:spPr>
        <p:txBody>
          <a:bodyPr/>
          <a:lstStyle/>
          <a:p>
            <a:r>
              <a:rPr lang="en-US" dirty="0" smtClean="0">
                <a:latin typeface="Berlin Sans FB" pitchFamily="34" charset="0"/>
              </a:rPr>
              <a:t>Depression Symptoms </a:t>
            </a:r>
            <a:endParaRPr lang="en-US" dirty="0">
              <a:latin typeface="Berlin Sans FB" pitchFamily="34" charset="0"/>
            </a:endParaRPr>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dirty="0" smtClean="0">
                <a:latin typeface="Trebuchet MS" pitchFamily="34" charset="0"/>
              </a:rPr>
              <a:t>Withdrawal from family and friends</a:t>
            </a:r>
          </a:p>
          <a:p>
            <a:r>
              <a:rPr lang="en-US" dirty="0" smtClean="0">
                <a:latin typeface="Trebuchet MS" pitchFamily="34" charset="0"/>
              </a:rPr>
              <a:t>Drop in grades</a:t>
            </a:r>
          </a:p>
          <a:p>
            <a:r>
              <a:rPr lang="en-US" dirty="0" smtClean="0">
                <a:latin typeface="Trebuchet MS" pitchFamily="34" charset="0"/>
              </a:rPr>
              <a:t>Change in eating &amp; sleeping patterns</a:t>
            </a:r>
          </a:p>
          <a:p>
            <a:r>
              <a:rPr lang="en-US" dirty="0" smtClean="0">
                <a:latin typeface="Trebuchet MS" pitchFamily="34" charset="0"/>
              </a:rPr>
              <a:t>Large weight gain or loss</a:t>
            </a:r>
          </a:p>
          <a:p>
            <a:r>
              <a:rPr lang="en-US" dirty="0" smtClean="0">
                <a:latin typeface="Trebuchet MS" pitchFamily="34" charset="0"/>
              </a:rPr>
              <a:t>Unresolved grief over a loss </a:t>
            </a:r>
          </a:p>
          <a:p>
            <a:r>
              <a:rPr lang="en-US" dirty="0" smtClean="0">
                <a:latin typeface="Trebuchet MS" pitchFamily="34" charset="0"/>
              </a:rPr>
              <a:t>Substance use </a:t>
            </a:r>
          </a:p>
          <a:p>
            <a:r>
              <a:rPr lang="en-US" dirty="0" smtClean="0">
                <a:latin typeface="Trebuchet MS" pitchFamily="34" charset="0"/>
              </a:rPr>
              <a:t>Difficulty concentrating, remembering or making decision irritability or angry outburst</a:t>
            </a:r>
          </a:p>
          <a:p>
            <a:r>
              <a:rPr lang="en-US" dirty="0">
                <a:latin typeface="Trebuchet MS" pitchFamily="34" charset="0"/>
                <a:hlinkClick r:id="rId3"/>
              </a:rPr>
              <a:t>https://</a:t>
            </a:r>
            <a:r>
              <a:rPr lang="en-US" dirty="0" smtClean="0">
                <a:latin typeface="Trebuchet MS" pitchFamily="34" charset="0"/>
                <a:hlinkClick r:id="rId3"/>
              </a:rPr>
              <a:t>www.youtube.com/watch?feature=player_detailpage&amp;v=VM3XFkLA7YI</a:t>
            </a:r>
            <a:r>
              <a:rPr lang="en-US" dirty="0" smtClean="0">
                <a:latin typeface="Trebuchet MS" pitchFamily="34" charset="0"/>
              </a:rPr>
              <a:t> </a:t>
            </a:r>
            <a:endParaRPr lang="en-US" dirty="0">
              <a:latin typeface="Trebuchet MS" pitchFamily="34" charset="0"/>
            </a:endParaRPr>
          </a:p>
        </p:txBody>
      </p:sp>
      <p:cxnSp>
        <p:nvCxnSpPr>
          <p:cNvPr id="5" name="Straight Connector 4"/>
          <p:cNvCxnSpPr/>
          <p:nvPr/>
        </p:nvCxnSpPr>
        <p:spPr>
          <a:xfrm>
            <a:off x="1905000" y="1219200"/>
            <a:ext cx="52578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667527"/>
      </p:ext>
    </p:extLst>
  </p:cSld>
  <p:clrMapOvr>
    <a:masterClrMapping/>
  </p:clrMapOvr>
  <p:transition spd="slow">
    <p:pull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4"/>
          <p:cNvSpPr>
            <a:spLocks noChangeArrowheads="1"/>
          </p:cNvSpPr>
          <p:nvPr/>
        </p:nvSpPr>
        <p:spPr bwMode="auto">
          <a:xfrm>
            <a:off x="762000" y="1219200"/>
            <a:ext cx="7467600" cy="3603625"/>
          </a:xfrm>
          <a:prstGeom prst="rect">
            <a:avLst/>
          </a:prstGeom>
          <a:noFill/>
          <a:ln w="9525">
            <a:noFill/>
            <a:miter lim="800000"/>
            <a:headEnd/>
            <a:tailEnd/>
          </a:ln>
        </p:spPr>
        <p:txBody>
          <a:bodyPr>
            <a:spAutoFit/>
          </a:bodyPr>
          <a:lstStyle/>
          <a:p>
            <a:pPr algn="ctr">
              <a:lnSpc>
                <a:spcPct val="80000"/>
              </a:lnSpc>
              <a:spcBef>
                <a:spcPct val="20000"/>
              </a:spcBef>
            </a:pPr>
            <a:r>
              <a:rPr lang="en-US" sz="7200"/>
              <a:t>“People with Mental Illness Enrich Our Lives!”</a:t>
            </a:r>
          </a:p>
        </p:txBody>
      </p:sp>
    </p:spTree>
    <p:extLst>
      <p:ext uri="{BB962C8B-B14F-4D97-AF65-F5344CB8AC3E}">
        <p14:creationId xmlns:p14="http://schemas.microsoft.com/office/powerpoint/2010/main" val="3533212836"/>
      </p:ext>
    </p:extLst>
  </p:cSld>
  <p:clrMapOvr>
    <a:masterClrMapping/>
  </p:clrMapOvr>
  <p:transition spd="slow">
    <p:pull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67001"/>
            <a:ext cx="7578934"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b="1" dirty="0"/>
              <a:t>Some People Believe Mental Illness is Uncommon</a:t>
            </a:r>
            <a:endParaRPr lang="en-US" dirty="0"/>
          </a:p>
        </p:txBody>
      </p:sp>
      <p:sp>
        <p:nvSpPr>
          <p:cNvPr id="3" name="Content Placeholder 2"/>
          <p:cNvSpPr>
            <a:spLocks noGrp="1"/>
          </p:cNvSpPr>
          <p:nvPr>
            <p:ph idx="1"/>
          </p:nvPr>
        </p:nvSpPr>
        <p:spPr/>
        <p:txBody>
          <a:bodyPr/>
          <a:lstStyle/>
          <a:p>
            <a:r>
              <a:rPr lang="en-US" dirty="0">
                <a:hlinkClick r:id="rId3"/>
              </a:rPr>
              <a:t>https://</a:t>
            </a:r>
            <a:r>
              <a:rPr lang="en-US" dirty="0" smtClean="0">
                <a:hlinkClick r:id="rId3"/>
              </a:rPr>
              <a:t>www.youtube.com/watch?v=J8ohPJZiP1w&amp;index=12&amp;list=PLLaUTAc57_NnUCft-DaMjMvaryDdD7-wJ</a:t>
            </a:r>
            <a:endParaRPr lang="en-US" dirty="0" smtClean="0"/>
          </a:p>
          <a:p>
            <a:endParaRPr lang="en-US" dirty="0"/>
          </a:p>
        </p:txBody>
      </p:sp>
    </p:spTree>
    <p:extLst>
      <p:ext uri="{BB962C8B-B14F-4D97-AF65-F5344CB8AC3E}">
        <p14:creationId xmlns:p14="http://schemas.microsoft.com/office/powerpoint/2010/main" val="50485757"/>
      </p:ext>
    </p:extLst>
  </p:cSld>
  <p:clrMapOvr>
    <a:masterClrMapping/>
  </p:clrMapOvr>
  <p:transition spd="slow">
    <p:pull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Personality</a:t>
            </a:r>
            <a:endParaRPr lang="en-US" dirty="0"/>
          </a:p>
        </p:txBody>
      </p:sp>
      <p:sp>
        <p:nvSpPr>
          <p:cNvPr id="3" name="Content Placeholder 2"/>
          <p:cNvSpPr>
            <a:spLocks noGrp="1"/>
          </p:cNvSpPr>
          <p:nvPr>
            <p:ph idx="1"/>
          </p:nvPr>
        </p:nvSpPr>
        <p:spPr/>
        <p:txBody>
          <a:bodyPr/>
          <a:lstStyle/>
          <a:p>
            <a:r>
              <a:rPr lang="en-US" dirty="0" smtClean="0"/>
              <a:t>Everything about a person combined, makes them unique</a:t>
            </a:r>
          </a:p>
          <a:p>
            <a:pPr marL="914400" lvl="2" indent="0">
              <a:buNone/>
            </a:pPr>
            <a:endParaRPr lang="en-US" dirty="0"/>
          </a:p>
        </p:txBody>
      </p:sp>
      <p:sp>
        <p:nvSpPr>
          <p:cNvPr id="5" name="Oval 4"/>
          <p:cNvSpPr/>
          <p:nvPr/>
        </p:nvSpPr>
        <p:spPr>
          <a:xfrm>
            <a:off x="685800" y="2819400"/>
            <a:ext cx="22860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Heredity</a:t>
            </a:r>
            <a:endParaRPr lang="en-US" dirty="0"/>
          </a:p>
        </p:txBody>
      </p:sp>
      <p:sp>
        <p:nvSpPr>
          <p:cNvPr id="6" name="Oval 5"/>
          <p:cNvSpPr/>
          <p:nvPr/>
        </p:nvSpPr>
        <p:spPr>
          <a:xfrm>
            <a:off x="672662" y="5334000"/>
            <a:ext cx="22860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Self-Concept</a:t>
            </a:r>
            <a:endParaRPr lang="en-US" dirty="0"/>
          </a:p>
        </p:txBody>
      </p:sp>
      <p:sp>
        <p:nvSpPr>
          <p:cNvPr id="7" name="Oval 6"/>
          <p:cNvSpPr/>
          <p:nvPr/>
        </p:nvSpPr>
        <p:spPr>
          <a:xfrm>
            <a:off x="5486400" y="3008586"/>
            <a:ext cx="22860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Environment</a:t>
            </a:r>
            <a:endParaRPr lang="en-US" dirty="0"/>
          </a:p>
        </p:txBody>
      </p:sp>
      <p:sp>
        <p:nvSpPr>
          <p:cNvPr id="8" name="Oval 7"/>
          <p:cNvSpPr/>
          <p:nvPr/>
        </p:nvSpPr>
        <p:spPr>
          <a:xfrm>
            <a:off x="5715000" y="5236779"/>
            <a:ext cx="22860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Culture</a:t>
            </a:r>
            <a:endParaRPr lang="en-US" dirty="0"/>
          </a:p>
        </p:txBody>
      </p:sp>
      <p:sp>
        <p:nvSpPr>
          <p:cNvPr id="9" name="Oval 8"/>
          <p:cNvSpPr/>
          <p:nvPr/>
        </p:nvSpPr>
        <p:spPr>
          <a:xfrm>
            <a:off x="2667000" y="3886200"/>
            <a:ext cx="28194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t>Influences on personality</a:t>
            </a:r>
          </a:p>
        </p:txBody>
      </p:sp>
      <p:cxnSp>
        <p:nvCxnSpPr>
          <p:cNvPr id="11" name="Straight Connector 10"/>
          <p:cNvCxnSpPr/>
          <p:nvPr/>
        </p:nvCxnSpPr>
        <p:spPr>
          <a:xfrm>
            <a:off x="2362200" y="3465786"/>
            <a:ext cx="2133600" cy="8776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438400" y="4953000"/>
            <a:ext cx="11430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76800" y="3465786"/>
            <a:ext cx="838200" cy="8776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95900" y="4724400"/>
            <a:ext cx="1562100" cy="609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741784"/>
      </p:ext>
    </p:extLst>
  </p:cSld>
  <p:clrMapOvr>
    <a:masterClrMapping/>
  </p:clrMapOvr>
  <p:transition spd="slow">
    <p:pull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96633"/>
          </a:solidFill>
        </p:spPr>
        <p:txBody>
          <a:bodyPr/>
          <a:lstStyle/>
          <a:p>
            <a:r>
              <a:rPr lang="en-US" sz="4800" dirty="0" smtClean="0">
                <a:latin typeface="Berlin Sans FB" pitchFamily="34" charset="0"/>
              </a:rPr>
              <a:t>Suicide </a:t>
            </a:r>
            <a:endParaRPr lang="en-US" dirty="0">
              <a:latin typeface="Berlin Sans FB" pitchFamily="34" charset="0"/>
            </a:endParaRPr>
          </a:p>
        </p:txBody>
      </p:sp>
      <p:sp>
        <p:nvSpPr>
          <p:cNvPr id="3" name="Content Placeholder 2"/>
          <p:cNvSpPr>
            <a:spLocks noGrp="1"/>
          </p:cNvSpPr>
          <p:nvPr>
            <p:ph idx="1"/>
          </p:nvPr>
        </p:nvSpPr>
        <p:spPr>
          <a:xfrm>
            <a:off x="457200" y="1447800"/>
            <a:ext cx="8382000" cy="5105400"/>
          </a:xfrm>
        </p:spPr>
        <p:txBody>
          <a:bodyPr>
            <a:noAutofit/>
          </a:bodyPr>
          <a:lstStyle/>
          <a:p>
            <a:r>
              <a:rPr lang="en-US" sz="4000" b="1" dirty="0" smtClean="0">
                <a:latin typeface="Trebuchet MS" pitchFamily="34" charset="0"/>
              </a:rPr>
              <a:t>Untreated depression </a:t>
            </a:r>
          </a:p>
          <a:p>
            <a:pPr marL="0" indent="0">
              <a:buNone/>
            </a:pPr>
            <a:endParaRPr lang="en-US" sz="1800" dirty="0" smtClean="0">
              <a:latin typeface="Trebuchet MS" pitchFamily="34" charset="0"/>
            </a:endParaRPr>
          </a:p>
          <a:p>
            <a:r>
              <a:rPr lang="en-US" sz="2800" b="1" dirty="0" smtClean="0">
                <a:latin typeface="Trebuchet MS" pitchFamily="34" charset="0"/>
              </a:rPr>
              <a:t>3rd</a:t>
            </a:r>
            <a:r>
              <a:rPr lang="en-US" sz="2800" dirty="0" smtClean="0">
                <a:latin typeface="Trebuchet MS" pitchFamily="34" charset="0"/>
              </a:rPr>
              <a:t> leading cause of death (15-24 yr. olds)</a:t>
            </a:r>
          </a:p>
          <a:p>
            <a:pPr marL="0" indent="0">
              <a:buNone/>
            </a:pPr>
            <a:endParaRPr lang="en-US" sz="1800" dirty="0">
              <a:latin typeface="Trebuchet MS" pitchFamily="34" charset="0"/>
            </a:endParaRPr>
          </a:p>
          <a:p>
            <a:r>
              <a:rPr lang="en-US" sz="2800" dirty="0" smtClean="0">
                <a:latin typeface="Trebuchet MS" pitchFamily="34" charset="0"/>
              </a:rPr>
              <a:t>Approximately 100-200 attempts for every completed suicide</a:t>
            </a:r>
          </a:p>
          <a:p>
            <a:pPr marL="0" indent="0">
              <a:buNone/>
            </a:pPr>
            <a:endParaRPr lang="en-US" sz="1800" dirty="0" smtClean="0">
              <a:latin typeface="Trebuchet MS" pitchFamily="34" charset="0"/>
            </a:endParaRPr>
          </a:p>
          <a:p>
            <a:r>
              <a:rPr lang="en-US" sz="2800" dirty="0" smtClean="0">
                <a:latin typeface="Trebuchet MS" pitchFamily="34" charset="0"/>
              </a:rPr>
              <a:t>An average of one person dies every 16.2 minutes </a:t>
            </a:r>
          </a:p>
          <a:p>
            <a:pPr marL="0" indent="0">
              <a:buNone/>
            </a:pPr>
            <a:endParaRPr lang="en-US" sz="1800" dirty="0" smtClean="0">
              <a:latin typeface="Trebuchet MS" pitchFamily="34" charset="0"/>
            </a:endParaRPr>
          </a:p>
          <a:p>
            <a:r>
              <a:rPr lang="en-US" sz="2800" dirty="0" smtClean="0">
                <a:latin typeface="Trebuchet MS" pitchFamily="34" charset="0"/>
              </a:rPr>
              <a:t>90% of suicide victims suffer from a mental disorder </a:t>
            </a:r>
            <a:endParaRPr lang="en-US" sz="2800" dirty="0">
              <a:latin typeface="Trebuchet MS" pitchFamily="34" charset="0"/>
            </a:endParaRPr>
          </a:p>
        </p:txBody>
      </p:sp>
      <p:cxnSp>
        <p:nvCxnSpPr>
          <p:cNvPr id="5" name="Straight Connector 4"/>
          <p:cNvCxnSpPr/>
          <p:nvPr/>
        </p:nvCxnSpPr>
        <p:spPr>
          <a:xfrm>
            <a:off x="3505200" y="1143000"/>
            <a:ext cx="20574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896828"/>
      </p:ext>
    </p:extLst>
  </p:cSld>
  <p:clrMapOvr>
    <a:masterClrMapping/>
  </p:clrMapOvr>
  <p:transition spd="slow">
    <p:pull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96633"/>
          </a:solidFill>
        </p:spPr>
        <p:txBody>
          <a:bodyPr>
            <a:normAutofit/>
          </a:bodyPr>
          <a:lstStyle/>
          <a:p>
            <a:r>
              <a:rPr lang="en-US" sz="4800" dirty="0" smtClean="0">
                <a:latin typeface="Berlin Sans FB" pitchFamily="34" charset="0"/>
              </a:rPr>
              <a:t>Suicide: Warning </a:t>
            </a:r>
            <a:r>
              <a:rPr lang="en-US" sz="4800" dirty="0">
                <a:latin typeface="Berlin Sans FB" pitchFamily="34" charset="0"/>
              </a:rPr>
              <a:t>S</a:t>
            </a:r>
            <a:r>
              <a:rPr lang="en-US" sz="4800" dirty="0" smtClean="0">
                <a:latin typeface="Berlin Sans FB" pitchFamily="34" charset="0"/>
              </a:rPr>
              <a:t>igns </a:t>
            </a:r>
            <a:endParaRPr lang="en-US" sz="4800" dirty="0">
              <a:latin typeface="Berlin Sans FB" pitchFamily="34" charset="0"/>
            </a:endParaRPr>
          </a:p>
        </p:txBody>
      </p:sp>
      <p:sp>
        <p:nvSpPr>
          <p:cNvPr id="3" name="Content Placeholder 2"/>
          <p:cNvSpPr>
            <a:spLocks noGrp="1"/>
          </p:cNvSpPr>
          <p:nvPr>
            <p:ph idx="1"/>
          </p:nvPr>
        </p:nvSpPr>
        <p:spPr/>
        <p:txBody>
          <a:bodyPr/>
          <a:lstStyle/>
          <a:p>
            <a:r>
              <a:rPr lang="en-US" dirty="0" smtClean="0">
                <a:latin typeface="Trebuchet MS" pitchFamily="34" charset="0"/>
              </a:rPr>
              <a:t>Giving away prized possessions</a:t>
            </a:r>
          </a:p>
          <a:p>
            <a:r>
              <a:rPr lang="en-US" dirty="0" smtClean="0">
                <a:latin typeface="Trebuchet MS" pitchFamily="34" charset="0"/>
              </a:rPr>
              <a:t>Feelings of despair, hopelessness</a:t>
            </a:r>
          </a:p>
          <a:p>
            <a:r>
              <a:rPr lang="en-US" dirty="0" smtClean="0">
                <a:latin typeface="Trebuchet MS" pitchFamily="34" charset="0"/>
              </a:rPr>
              <a:t>Threats to hurt oneself</a:t>
            </a:r>
          </a:p>
          <a:p>
            <a:r>
              <a:rPr lang="en-US" dirty="0" smtClean="0">
                <a:latin typeface="Trebuchet MS" pitchFamily="34" charset="0"/>
              </a:rPr>
              <a:t>Preoccupation with death </a:t>
            </a:r>
          </a:p>
          <a:p>
            <a:endParaRPr lang="en-US" dirty="0">
              <a:latin typeface="Trebuchet MS" pitchFamily="34" charset="0"/>
            </a:endParaRPr>
          </a:p>
          <a:p>
            <a:r>
              <a:rPr lang="en-US" dirty="0">
                <a:latin typeface="Trebuchet MS" pitchFamily="34" charset="0"/>
              </a:rPr>
              <a:t>9 out of 10 adolescents </a:t>
            </a:r>
            <a:r>
              <a:rPr lang="en-US" dirty="0" smtClean="0">
                <a:latin typeface="Trebuchet MS" pitchFamily="34" charset="0"/>
              </a:rPr>
              <a:t>give </a:t>
            </a:r>
            <a:r>
              <a:rPr lang="en-US" dirty="0">
                <a:latin typeface="Trebuchet MS" pitchFamily="34" charset="0"/>
              </a:rPr>
              <a:t>clues to others before the </a:t>
            </a:r>
            <a:r>
              <a:rPr lang="en-US" dirty="0" smtClean="0">
                <a:latin typeface="Trebuchet MS" pitchFamily="34" charset="0"/>
              </a:rPr>
              <a:t>suicide </a:t>
            </a:r>
            <a:r>
              <a:rPr lang="en-US" dirty="0">
                <a:latin typeface="Trebuchet MS" pitchFamily="34" charset="0"/>
              </a:rPr>
              <a:t>attempt </a:t>
            </a:r>
          </a:p>
          <a:p>
            <a:endParaRPr lang="en-US" dirty="0" smtClean="0">
              <a:latin typeface="Trebuchet MS" pitchFamily="34" charset="0"/>
            </a:endParaRPr>
          </a:p>
          <a:p>
            <a:endParaRPr lang="en-US" dirty="0"/>
          </a:p>
        </p:txBody>
      </p:sp>
      <p:cxnSp>
        <p:nvCxnSpPr>
          <p:cNvPr id="5" name="Straight Connector 4"/>
          <p:cNvCxnSpPr/>
          <p:nvPr/>
        </p:nvCxnSpPr>
        <p:spPr>
          <a:xfrm>
            <a:off x="1676400" y="1219200"/>
            <a:ext cx="57912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635336"/>
      </p:ext>
    </p:extLst>
  </p:cSld>
  <p:clrMapOvr>
    <a:masterClrMapping/>
  </p:clrMapOvr>
  <p:transition spd="slow">
    <p:pull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fontScale="90000"/>
          </a:bodyPr>
          <a:lstStyle/>
          <a:p>
            <a:r>
              <a:rPr lang="en-US" dirty="0">
                <a:hlinkClick r:id="rId2"/>
              </a:rPr>
              <a:t>https://</a:t>
            </a:r>
            <a:r>
              <a:rPr lang="en-US" dirty="0" smtClean="0">
                <a:hlinkClick r:id="rId2"/>
              </a:rPr>
              <a:t>www.youtube.com/watch?feature=player_detailpage&amp;v=3BByqa7bhto</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hlinkClick r:id="rId3"/>
              </a:rPr>
              <a:t>Where can I get help???</a:t>
            </a:r>
          </a:p>
          <a:p>
            <a:pPr lvl="1"/>
            <a:r>
              <a:rPr lang="en-US" dirty="0" smtClean="0">
                <a:hlinkClick r:id="rId3"/>
              </a:rPr>
              <a:t>http</a:t>
            </a:r>
            <a:r>
              <a:rPr lang="en-US" dirty="0">
                <a:hlinkClick r:id="rId3"/>
              </a:rPr>
              <a:t>://www.save.org</a:t>
            </a:r>
            <a:r>
              <a:rPr lang="en-US" dirty="0" smtClean="0">
                <a:hlinkClick r:id="rId3"/>
              </a:rPr>
              <a:t>/</a:t>
            </a:r>
            <a:endParaRPr lang="en-US" dirty="0" smtClean="0"/>
          </a:p>
          <a:p>
            <a:pPr lvl="1"/>
            <a:r>
              <a:rPr lang="en-US" dirty="0">
                <a:hlinkClick r:id="rId4"/>
              </a:rPr>
              <a:t>http://</a:t>
            </a:r>
            <a:r>
              <a:rPr lang="en-US" dirty="0" smtClean="0">
                <a:hlinkClick r:id="rId4"/>
              </a:rPr>
              <a:t>www.suicide.org/index.html</a:t>
            </a:r>
            <a:endParaRPr lang="en-US" dirty="0" smtClean="0"/>
          </a:p>
          <a:p>
            <a:pPr lvl="1"/>
            <a:r>
              <a:rPr lang="en-US" dirty="0">
                <a:hlinkClick r:id="rId5"/>
              </a:rPr>
              <a:t>http://</a:t>
            </a:r>
            <a:r>
              <a:rPr lang="en-US" dirty="0" smtClean="0">
                <a:hlinkClick r:id="rId5"/>
              </a:rPr>
              <a:t>www.sprc.org/states/minnesota</a:t>
            </a:r>
            <a:endParaRPr lang="en-US" dirty="0" smtClean="0"/>
          </a:p>
          <a:p>
            <a:endParaRPr lang="en-US" dirty="0"/>
          </a:p>
        </p:txBody>
      </p:sp>
    </p:spTree>
    <p:extLst>
      <p:ext uri="{BB962C8B-B14F-4D97-AF65-F5344CB8AC3E}">
        <p14:creationId xmlns:p14="http://schemas.microsoft.com/office/powerpoint/2010/main" val="3024319531"/>
      </p:ext>
    </p:extLst>
  </p:cSld>
  <p:clrMapOvr>
    <a:masterClrMapping/>
  </p:clrMapOvr>
  <p:transition spd="slow">
    <p:pull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a:ln w="57150">
            <a:solidFill>
              <a:schemeClr val="tx1"/>
            </a:solidFill>
          </a:ln>
        </p:spPr>
        <p:txBody>
          <a:bodyPr>
            <a:normAutofit/>
          </a:bodyPr>
          <a:lstStyle/>
          <a:p>
            <a:r>
              <a:rPr lang="en-US" sz="4800" dirty="0" smtClean="0">
                <a:latin typeface="Berlin Sans FB" pitchFamily="34" charset="0"/>
              </a:rPr>
              <a:t>Self-Harm </a:t>
            </a:r>
            <a:endParaRPr lang="en-US" sz="4800" dirty="0">
              <a:latin typeface="Berlin Sans FB" pitchFamily="34" charset="0"/>
            </a:endParaRPr>
          </a:p>
        </p:txBody>
      </p:sp>
      <p:sp>
        <p:nvSpPr>
          <p:cNvPr id="3" name="Content Placeholder 2"/>
          <p:cNvSpPr>
            <a:spLocks noGrp="1"/>
          </p:cNvSpPr>
          <p:nvPr>
            <p:ph idx="1"/>
          </p:nvPr>
        </p:nvSpPr>
        <p:spPr>
          <a:xfrm>
            <a:off x="381000" y="1600200"/>
            <a:ext cx="8382000" cy="4525963"/>
          </a:xfrm>
        </p:spPr>
        <p:txBody>
          <a:bodyPr>
            <a:normAutofit/>
          </a:bodyPr>
          <a:lstStyle/>
          <a:p>
            <a:pPr marL="0" indent="0" algn="ctr">
              <a:buNone/>
            </a:pPr>
            <a:r>
              <a:rPr lang="en-US" sz="2800" dirty="0" smtClean="0">
                <a:latin typeface="Trebuchet MS" pitchFamily="34" charset="0"/>
              </a:rPr>
              <a:t>The act of attempting to alter a mood state by inflicting physical harm that is serious enough to cause tissue damage to one’s body</a:t>
            </a:r>
          </a:p>
          <a:p>
            <a:pPr marL="0" indent="0" algn="ctr">
              <a:buNone/>
            </a:pPr>
            <a:endParaRPr lang="en-US" sz="2800" dirty="0">
              <a:latin typeface="Trebuchet MS" pitchFamily="34" charset="0"/>
            </a:endParaRPr>
          </a:p>
          <a:p>
            <a:pPr marL="0" indent="0" algn="ctr">
              <a:buNone/>
            </a:pPr>
            <a:r>
              <a:rPr lang="en-US" sz="2800" dirty="0" smtClean="0">
                <a:latin typeface="Trebuchet MS" pitchFamily="34" charset="0"/>
              </a:rPr>
              <a:t>Temporarily relieves intense feelings, pressure or anxiety, Being a means to control and manage pain </a:t>
            </a:r>
            <a:endParaRPr lang="en-US" sz="2800" dirty="0">
              <a:latin typeface="Trebuchet MS" pitchFamily="34" charset="0"/>
            </a:endParaRPr>
          </a:p>
        </p:txBody>
      </p:sp>
    </p:spTree>
    <p:extLst>
      <p:ext uri="{BB962C8B-B14F-4D97-AF65-F5344CB8AC3E}">
        <p14:creationId xmlns:p14="http://schemas.microsoft.com/office/powerpoint/2010/main" val="3367805014"/>
      </p:ext>
    </p:extLst>
  </p:cSld>
  <p:clrMapOvr>
    <a:masterClrMapping/>
  </p:clrMapOvr>
  <p:transition spd="slow">
    <p:pull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a:ln>
            <a:solidFill>
              <a:schemeClr val="tx1"/>
            </a:solidFill>
          </a:ln>
        </p:spPr>
        <p:txBody>
          <a:bodyPr/>
          <a:lstStyle/>
          <a:p>
            <a:r>
              <a:rPr lang="en-US" dirty="0" smtClean="0">
                <a:latin typeface="Berlin Sans FB" pitchFamily="34" charset="0"/>
              </a:rPr>
              <a:t>Common Behaviors </a:t>
            </a:r>
            <a:endParaRPr lang="en-US" dirty="0">
              <a:latin typeface="Berlin Sans FB" pitchFamily="34" charset="0"/>
            </a:endParaRPr>
          </a:p>
        </p:txBody>
      </p:sp>
      <p:sp>
        <p:nvSpPr>
          <p:cNvPr id="3" name="Content Placeholder 2"/>
          <p:cNvSpPr>
            <a:spLocks noGrp="1"/>
          </p:cNvSpPr>
          <p:nvPr>
            <p:ph sz="half" idx="1"/>
          </p:nvPr>
        </p:nvSpPr>
        <p:spPr/>
        <p:txBody>
          <a:bodyPr>
            <a:normAutofit lnSpcReduction="10000"/>
          </a:bodyPr>
          <a:lstStyle/>
          <a:p>
            <a:r>
              <a:rPr lang="en-US" dirty="0" smtClean="0">
                <a:latin typeface="Trebuchet MS" pitchFamily="34" charset="0"/>
              </a:rPr>
              <a:t>Cutting</a:t>
            </a:r>
          </a:p>
          <a:p>
            <a:endParaRPr lang="en-US" dirty="0" smtClean="0">
              <a:latin typeface="Trebuchet MS" pitchFamily="34" charset="0"/>
            </a:endParaRPr>
          </a:p>
          <a:p>
            <a:r>
              <a:rPr lang="en-US" dirty="0" smtClean="0">
                <a:latin typeface="Trebuchet MS" pitchFamily="34" charset="0"/>
              </a:rPr>
              <a:t>Burning</a:t>
            </a:r>
          </a:p>
          <a:p>
            <a:endParaRPr lang="en-US" dirty="0" smtClean="0">
              <a:latin typeface="Trebuchet MS" pitchFamily="34" charset="0"/>
            </a:endParaRPr>
          </a:p>
          <a:p>
            <a:r>
              <a:rPr lang="en-US" dirty="0" smtClean="0">
                <a:latin typeface="Trebuchet MS" pitchFamily="34" charset="0"/>
              </a:rPr>
              <a:t>Head-banging</a:t>
            </a:r>
          </a:p>
          <a:p>
            <a:endParaRPr lang="en-US" dirty="0" smtClean="0">
              <a:latin typeface="Trebuchet MS" pitchFamily="34" charset="0"/>
            </a:endParaRPr>
          </a:p>
          <a:p>
            <a:r>
              <a:rPr lang="en-US" dirty="0" smtClean="0">
                <a:latin typeface="Trebuchet MS" pitchFamily="34" charset="0"/>
              </a:rPr>
              <a:t>Carving</a:t>
            </a:r>
          </a:p>
          <a:p>
            <a:endParaRPr lang="en-US" dirty="0" smtClean="0">
              <a:latin typeface="Trebuchet MS" pitchFamily="34" charset="0"/>
            </a:endParaRPr>
          </a:p>
          <a:p>
            <a:r>
              <a:rPr lang="en-US" dirty="0" smtClean="0">
                <a:latin typeface="Trebuchet MS" pitchFamily="34" charset="0"/>
              </a:rPr>
              <a:t>Scratching </a:t>
            </a:r>
          </a:p>
          <a:p>
            <a:endParaRPr lang="en-US" dirty="0" smtClean="0">
              <a:latin typeface="Trebuchet MS" pitchFamily="34" charset="0"/>
            </a:endParaRPr>
          </a:p>
          <a:p>
            <a:endParaRPr lang="en-US" dirty="0" smtClean="0">
              <a:latin typeface="Trebuchet MS" pitchFamily="34" charset="0"/>
            </a:endParaRPr>
          </a:p>
        </p:txBody>
      </p:sp>
      <p:sp>
        <p:nvSpPr>
          <p:cNvPr id="4" name="Content Placeholder 3"/>
          <p:cNvSpPr>
            <a:spLocks noGrp="1"/>
          </p:cNvSpPr>
          <p:nvPr>
            <p:ph sz="half" idx="2"/>
          </p:nvPr>
        </p:nvSpPr>
        <p:spPr>
          <a:xfrm>
            <a:off x="4648200" y="1600200"/>
            <a:ext cx="4343400" cy="4525963"/>
          </a:xfrm>
        </p:spPr>
        <p:txBody>
          <a:bodyPr>
            <a:normAutofit lnSpcReduction="10000"/>
          </a:bodyPr>
          <a:lstStyle/>
          <a:p>
            <a:r>
              <a:rPr lang="en-US" dirty="0">
                <a:latin typeface="Trebuchet MS" pitchFamily="34" charset="0"/>
              </a:rPr>
              <a:t>Bruising or </a:t>
            </a:r>
            <a:r>
              <a:rPr lang="en-US" dirty="0" smtClean="0">
                <a:latin typeface="Trebuchet MS" pitchFamily="34" charset="0"/>
              </a:rPr>
              <a:t>hitting</a:t>
            </a:r>
          </a:p>
          <a:p>
            <a:pPr marL="0" indent="0">
              <a:buNone/>
            </a:pPr>
            <a:endParaRPr lang="en-US" dirty="0" smtClean="0">
              <a:latin typeface="Trebuchet MS" pitchFamily="34" charset="0"/>
            </a:endParaRPr>
          </a:p>
          <a:p>
            <a:r>
              <a:rPr lang="en-US" dirty="0" smtClean="0">
                <a:latin typeface="Trebuchet MS" pitchFamily="34" charset="0"/>
              </a:rPr>
              <a:t>Biting </a:t>
            </a:r>
          </a:p>
          <a:p>
            <a:pPr marL="0" indent="0">
              <a:buNone/>
            </a:pPr>
            <a:endParaRPr lang="en-US" dirty="0">
              <a:latin typeface="Trebuchet MS" pitchFamily="34" charset="0"/>
            </a:endParaRPr>
          </a:p>
          <a:p>
            <a:r>
              <a:rPr lang="en-US" dirty="0" smtClean="0">
                <a:latin typeface="Trebuchet MS" pitchFamily="34" charset="0"/>
              </a:rPr>
              <a:t>Picking of skin</a:t>
            </a:r>
          </a:p>
          <a:p>
            <a:pPr marL="0" indent="0">
              <a:buNone/>
            </a:pPr>
            <a:endParaRPr lang="en-US" dirty="0" smtClean="0">
              <a:latin typeface="Trebuchet MS" pitchFamily="34" charset="0"/>
            </a:endParaRPr>
          </a:p>
          <a:p>
            <a:r>
              <a:rPr lang="en-US" dirty="0" smtClean="0">
                <a:latin typeface="Trebuchet MS" pitchFamily="34" charset="0"/>
              </a:rPr>
              <a:t>Pulling of hair </a:t>
            </a:r>
          </a:p>
          <a:p>
            <a:pPr marL="0" indent="0">
              <a:buNone/>
            </a:pPr>
            <a:endParaRPr lang="en-US" dirty="0" smtClean="0">
              <a:latin typeface="Trebuchet MS" pitchFamily="34" charset="0"/>
            </a:endParaRPr>
          </a:p>
          <a:p>
            <a:r>
              <a:rPr lang="en-US" dirty="0" smtClean="0">
                <a:latin typeface="Trebuchet MS" pitchFamily="34" charset="0"/>
              </a:rPr>
              <a:t>Bone-breaking</a:t>
            </a:r>
            <a:endParaRPr lang="en-US" dirty="0"/>
          </a:p>
        </p:txBody>
      </p:sp>
      <p:cxnSp>
        <p:nvCxnSpPr>
          <p:cNvPr id="6" name="Straight Connector 5"/>
          <p:cNvCxnSpPr/>
          <p:nvPr/>
        </p:nvCxnSpPr>
        <p:spPr>
          <a:xfrm>
            <a:off x="2286000" y="1143000"/>
            <a:ext cx="4572000" cy="0"/>
          </a:xfrm>
          <a:prstGeom prst="line">
            <a:avLst/>
          </a:prstGeom>
          <a:ln w="57150">
            <a:solidFill>
              <a:schemeClr val="accent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08033534"/>
      </p:ext>
    </p:extLst>
  </p:cSld>
  <p:clrMapOvr>
    <a:masterClrMapping/>
  </p:clrMapOvr>
  <p:transition spd="slow">
    <p:pull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648200" y="381000"/>
            <a:ext cx="4419600" cy="5745163"/>
          </a:xfrm>
        </p:spPr>
        <p:txBody>
          <a:bodyPr/>
          <a:lstStyle/>
          <a:p>
            <a:r>
              <a:rPr lang="en-US" dirty="0" smtClean="0">
                <a:latin typeface="Trebuchet MS" pitchFamily="34" charset="0"/>
              </a:rPr>
              <a:t>Escape from emptiness and depression</a:t>
            </a:r>
          </a:p>
          <a:p>
            <a:endParaRPr lang="en-US" dirty="0" smtClean="0">
              <a:latin typeface="Trebuchet MS" pitchFamily="34" charset="0"/>
            </a:endParaRPr>
          </a:p>
          <a:p>
            <a:r>
              <a:rPr lang="en-US" dirty="0" smtClean="0">
                <a:latin typeface="Trebuchet MS" pitchFamily="34" charset="0"/>
              </a:rPr>
              <a:t>Provides relief</a:t>
            </a:r>
          </a:p>
          <a:p>
            <a:endParaRPr lang="en-US" dirty="0" smtClean="0">
              <a:latin typeface="Trebuchet MS" pitchFamily="34" charset="0"/>
            </a:endParaRPr>
          </a:p>
          <a:p>
            <a:r>
              <a:rPr lang="en-US" dirty="0" smtClean="0">
                <a:latin typeface="Trebuchet MS" pitchFamily="34" charset="0"/>
              </a:rPr>
              <a:t>Relieves anger </a:t>
            </a:r>
          </a:p>
          <a:p>
            <a:endParaRPr lang="en-US" dirty="0" smtClean="0">
              <a:latin typeface="Trebuchet MS" pitchFamily="34" charset="0"/>
            </a:endParaRPr>
          </a:p>
          <a:p>
            <a:r>
              <a:rPr lang="en-US" dirty="0" smtClean="0">
                <a:latin typeface="Trebuchet MS" pitchFamily="34" charset="0"/>
              </a:rPr>
              <a:t>Escapes numbness</a:t>
            </a:r>
          </a:p>
          <a:p>
            <a:endParaRPr lang="en-US" dirty="0">
              <a:latin typeface="Trebuchet MS" pitchFamily="34" charset="0"/>
            </a:endParaRPr>
          </a:p>
          <a:p>
            <a:r>
              <a:rPr lang="en-US" dirty="0" smtClean="0">
                <a:latin typeface="Trebuchet MS" pitchFamily="34" charset="0"/>
              </a:rPr>
              <a:t>Reality </a:t>
            </a:r>
            <a:endParaRPr lang="en-US" dirty="0">
              <a:latin typeface="Trebuchet MS" pitchFamily="34" charset="0"/>
            </a:endParaRPr>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10" t="2053" r="6900" b="3878"/>
          <a:stretch/>
        </p:blipFill>
        <p:spPr bwMode="auto">
          <a:xfrm>
            <a:off x="228600" y="304800"/>
            <a:ext cx="4373504" cy="630557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606259"/>
      </p:ext>
    </p:extLst>
  </p:cSld>
  <p:clrMapOvr>
    <a:masterClrMapping/>
  </p:clrMapOvr>
  <p:transition spd="slow">
    <p:pull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5757"/>
            <a:ext cx="8229600" cy="1236843"/>
          </a:xfrm>
        </p:spPr>
        <p:txBody>
          <a:bodyPr>
            <a:normAutofit fontScale="90000"/>
          </a:bodyPr>
          <a:lstStyle/>
          <a:p>
            <a:r>
              <a:rPr lang="en-US" dirty="0">
                <a:hlinkClick r:id="rId2"/>
              </a:rPr>
              <a:t>https://</a:t>
            </a:r>
            <a:r>
              <a:rPr lang="en-US" dirty="0" smtClean="0">
                <a:hlinkClick r:id="rId2"/>
              </a:rPr>
              <a:t>www.youtube.com/watch?feature=player_detailpage&amp;v=zOK7ijzywgs</a:t>
            </a:r>
            <a:r>
              <a:rPr lang="en-US" dirty="0" smtClean="0"/>
              <a:t/>
            </a:r>
            <a:br>
              <a:rPr lang="en-US" dirty="0" smtClean="0"/>
            </a:br>
            <a:r>
              <a:rPr lang="en-US" dirty="0"/>
              <a:t/>
            </a:r>
            <a:br>
              <a:rPr lang="en-US" dirty="0"/>
            </a:br>
            <a:endParaRPr lang="en-US" dirty="0"/>
          </a:p>
        </p:txBody>
      </p:sp>
      <p:sp>
        <p:nvSpPr>
          <p:cNvPr id="3" name="Content Placeholder 2"/>
          <p:cNvSpPr>
            <a:spLocks noGrp="1"/>
          </p:cNvSpPr>
          <p:nvPr>
            <p:ph sz="half" idx="1"/>
          </p:nvPr>
        </p:nvSpPr>
        <p:spPr>
          <a:xfrm>
            <a:off x="457200" y="1600200"/>
            <a:ext cx="8229600" cy="4724400"/>
          </a:xfrm>
        </p:spPr>
        <p:txBody>
          <a:bodyPr/>
          <a:lstStyle/>
          <a:p>
            <a:pPr marL="0" indent="0">
              <a:buNone/>
            </a:pPr>
            <a:endParaRPr lang="en-US" dirty="0"/>
          </a:p>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1057148"/>
            <a:ext cx="3743325" cy="554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5143102"/>
      </p:ext>
    </p:extLst>
  </p:cSld>
  <p:clrMapOvr>
    <a:masterClrMapping/>
  </p:clrMapOvr>
  <p:transition spd="slow">
    <p:pull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54" y="152400"/>
            <a:ext cx="9144000" cy="1371600"/>
          </a:xfrm>
          <a:solidFill>
            <a:schemeClr val="accent4">
              <a:lumMod val="75000"/>
            </a:schemeClr>
          </a:solidFill>
        </p:spPr>
        <p:txBody>
          <a:bodyPr>
            <a:normAutofit/>
          </a:bodyPr>
          <a:lstStyle/>
          <a:p>
            <a:r>
              <a:rPr lang="en-US" sz="6600" dirty="0" smtClean="0">
                <a:solidFill>
                  <a:schemeClr val="bg1"/>
                </a:solidFill>
                <a:latin typeface="Berlin Sans FB" pitchFamily="34" charset="0"/>
              </a:rPr>
              <a:t>How you can </a:t>
            </a:r>
            <a:r>
              <a:rPr lang="en-US" sz="6600" b="1" dirty="0" smtClean="0">
                <a:solidFill>
                  <a:schemeClr val="bg1"/>
                </a:solidFill>
                <a:latin typeface="Berlin Sans FB" pitchFamily="34" charset="0"/>
              </a:rPr>
              <a:t>help</a:t>
            </a:r>
            <a:endParaRPr lang="en-US" sz="6600" b="1" dirty="0">
              <a:solidFill>
                <a:schemeClr val="bg1"/>
              </a:solidFill>
              <a:latin typeface="Berlin Sans FB" pitchFamily="34" charset="0"/>
            </a:endParaRPr>
          </a:p>
        </p:txBody>
      </p:sp>
      <p:pic>
        <p:nvPicPr>
          <p:cNvPr id="1331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080" y="1828800"/>
            <a:ext cx="3469320" cy="4724400"/>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9209" y="1676400"/>
            <a:ext cx="3175591" cy="245610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4343400"/>
            <a:ext cx="3535363" cy="2286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096187"/>
      </p:ext>
    </p:extLst>
  </p:cSld>
  <p:clrMapOvr>
    <a:masterClrMapping/>
  </p:clrMapOvr>
  <p:transition spd="slow">
    <p:pull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accent4">
              <a:lumMod val="75000"/>
            </a:schemeClr>
          </a:solidFill>
        </p:spPr>
        <p:txBody>
          <a:bodyPr>
            <a:normAutofit/>
          </a:bodyPr>
          <a:lstStyle/>
          <a:p>
            <a:r>
              <a:rPr lang="en-US" dirty="0" smtClean="0">
                <a:solidFill>
                  <a:schemeClr val="bg1"/>
                </a:solidFill>
                <a:latin typeface="Berlin Sans FB" pitchFamily="34" charset="0"/>
              </a:rPr>
              <a:t>You are part of the </a:t>
            </a:r>
            <a:r>
              <a:rPr lang="en-US" b="1" dirty="0" smtClean="0">
                <a:solidFill>
                  <a:schemeClr val="bg1"/>
                </a:solidFill>
                <a:latin typeface="Berlin Sans FB" pitchFamily="34" charset="0"/>
              </a:rPr>
              <a:t>PROBLEM</a:t>
            </a:r>
            <a:r>
              <a:rPr lang="en-US" dirty="0" smtClean="0">
                <a:solidFill>
                  <a:schemeClr val="bg1"/>
                </a:solidFill>
                <a:latin typeface="Berlin Sans FB" pitchFamily="34" charset="0"/>
              </a:rPr>
              <a:t> if you:</a:t>
            </a:r>
            <a:endParaRPr lang="en-US" dirty="0">
              <a:solidFill>
                <a:schemeClr val="bg1"/>
              </a:solidFill>
              <a:latin typeface="Berlin Sans FB" pitchFamily="34" charset="0"/>
            </a:endParaRP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a:latin typeface="Trebuchet MS" pitchFamily="34" charset="0"/>
              </a:rPr>
              <a:t>Attempt to punish, threaten, bribe, or </a:t>
            </a:r>
            <a:r>
              <a:rPr lang="en-US" dirty="0" smtClean="0">
                <a:latin typeface="Trebuchet MS" pitchFamily="34" charset="0"/>
              </a:rPr>
              <a:t>preach</a:t>
            </a:r>
          </a:p>
          <a:p>
            <a:pPr marL="514350" indent="-514350">
              <a:buFont typeface="+mj-lt"/>
              <a:buAutoNum type="arabicPeriod"/>
            </a:pPr>
            <a:endParaRPr lang="en-US" dirty="0">
              <a:latin typeface="Trebuchet MS" pitchFamily="34" charset="0"/>
            </a:endParaRPr>
          </a:p>
          <a:p>
            <a:pPr marL="514350" indent="-514350">
              <a:buFont typeface="+mj-lt"/>
              <a:buAutoNum type="arabicPeriod"/>
            </a:pPr>
            <a:r>
              <a:rPr lang="en-US" dirty="0">
                <a:latin typeface="Trebuchet MS" pitchFamily="34" charset="0"/>
              </a:rPr>
              <a:t>Cover up or make excuses for their </a:t>
            </a:r>
            <a:r>
              <a:rPr lang="en-US" dirty="0" smtClean="0">
                <a:latin typeface="Trebuchet MS" pitchFamily="34" charset="0"/>
              </a:rPr>
              <a:t>behavior</a:t>
            </a:r>
          </a:p>
          <a:p>
            <a:pPr marL="514350" indent="-514350">
              <a:buFont typeface="+mj-lt"/>
              <a:buAutoNum type="arabicPeriod"/>
            </a:pPr>
            <a:endParaRPr lang="en-US" dirty="0">
              <a:latin typeface="Trebuchet MS" pitchFamily="34" charset="0"/>
            </a:endParaRPr>
          </a:p>
          <a:p>
            <a:pPr marL="514350" indent="-514350">
              <a:buFont typeface="+mj-lt"/>
              <a:buAutoNum type="arabicPeriod"/>
            </a:pPr>
            <a:r>
              <a:rPr lang="en-US" dirty="0">
                <a:latin typeface="Trebuchet MS" pitchFamily="34" charset="0"/>
              </a:rPr>
              <a:t>Take responsibility for the person </a:t>
            </a:r>
            <a:endParaRPr lang="en-US" dirty="0" smtClean="0">
              <a:latin typeface="Trebuchet MS" pitchFamily="34" charset="0"/>
            </a:endParaRPr>
          </a:p>
          <a:p>
            <a:pPr marL="514350" indent="-514350">
              <a:buFont typeface="+mj-lt"/>
              <a:buAutoNum type="arabicPeriod"/>
            </a:pPr>
            <a:endParaRPr lang="en-US" dirty="0" smtClean="0">
              <a:latin typeface="Trebuchet MS" pitchFamily="34" charset="0"/>
            </a:endParaRPr>
          </a:p>
          <a:p>
            <a:pPr marL="514350" indent="-514350">
              <a:buFont typeface="+mj-lt"/>
              <a:buAutoNum type="arabicPeriod"/>
            </a:pPr>
            <a:r>
              <a:rPr lang="en-US" dirty="0" smtClean="0">
                <a:latin typeface="Trebuchet MS" pitchFamily="34" charset="0"/>
              </a:rPr>
              <a:t>Keep </a:t>
            </a:r>
            <a:r>
              <a:rPr lang="en-US" dirty="0">
                <a:latin typeface="Trebuchet MS" pitchFamily="34" charset="0"/>
              </a:rPr>
              <a:t>the problem to yourself and chose not to tell someone</a:t>
            </a:r>
          </a:p>
          <a:p>
            <a:endParaRPr lang="en-US" dirty="0"/>
          </a:p>
        </p:txBody>
      </p:sp>
    </p:spTree>
    <p:extLst>
      <p:ext uri="{BB962C8B-B14F-4D97-AF65-F5344CB8AC3E}">
        <p14:creationId xmlns:p14="http://schemas.microsoft.com/office/powerpoint/2010/main" val="2970927537"/>
      </p:ext>
    </p:extLst>
  </p:cSld>
  <p:clrMapOvr>
    <a:masterClrMapping/>
  </p:clrMapOvr>
  <p:transition spd="slow">
    <p:pull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accent4">
              <a:lumMod val="75000"/>
            </a:schemeClr>
          </a:solidFill>
        </p:spPr>
        <p:txBody>
          <a:bodyPr>
            <a:normAutofit/>
          </a:bodyPr>
          <a:lstStyle/>
          <a:p>
            <a:r>
              <a:rPr lang="en-US" sz="4000" dirty="0" smtClean="0">
                <a:solidFill>
                  <a:schemeClr val="bg1"/>
                </a:solidFill>
                <a:latin typeface="Berlin Sans FB" pitchFamily="34" charset="0"/>
              </a:rPr>
              <a:t>You are part of the </a:t>
            </a:r>
            <a:r>
              <a:rPr lang="en-US" sz="4000" b="1" dirty="0" smtClean="0">
                <a:solidFill>
                  <a:schemeClr val="bg1"/>
                </a:solidFill>
                <a:latin typeface="Berlin Sans FB" pitchFamily="34" charset="0"/>
              </a:rPr>
              <a:t>SOLUTION</a:t>
            </a:r>
            <a:r>
              <a:rPr lang="en-US" sz="4000" dirty="0" smtClean="0">
                <a:solidFill>
                  <a:schemeClr val="bg1"/>
                </a:solidFill>
                <a:latin typeface="Berlin Sans FB" pitchFamily="34" charset="0"/>
              </a:rPr>
              <a:t> if you:</a:t>
            </a:r>
            <a:endParaRPr lang="en-US" sz="4000" dirty="0">
              <a:solidFill>
                <a:schemeClr val="bg1"/>
              </a:solidFill>
              <a:latin typeface="Berlin Sans FB" pitchFamily="34" charset="0"/>
            </a:endParaRPr>
          </a:p>
        </p:txBody>
      </p:sp>
      <p:sp>
        <p:nvSpPr>
          <p:cNvPr id="3" name="Content Placeholder 2"/>
          <p:cNvSpPr>
            <a:spLocks noGrp="1"/>
          </p:cNvSpPr>
          <p:nvPr>
            <p:ph idx="1"/>
          </p:nvPr>
        </p:nvSpPr>
        <p:spPr/>
        <p:txBody>
          <a:bodyPr>
            <a:normAutofit fontScale="92500" lnSpcReduction="20000"/>
          </a:bodyPr>
          <a:lstStyle/>
          <a:p>
            <a:pPr marL="514350" indent="-514350">
              <a:buAutoNum type="arabicPeriod"/>
            </a:pPr>
            <a:r>
              <a:rPr lang="en-US" dirty="0">
                <a:latin typeface="Trebuchet MS" pitchFamily="34" charset="0"/>
              </a:rPr>
              <a:t>Remain calm, unemotional and factually honest in speaking to the person about your </a:t>
            </a:r>
            <a:r>
              <a:rPr lang="en-US" dirty="0" smtClean="0">
                <a:latin typeface="Trebuchet MS" pitchFamily="34" charset="0"/>
              </a:rPr>
              <a:t>concerns</a:t>
            </a:r>
          </a:p>
          <a:p>
            <a:pPr marL="514350" indent="-514350">
              <a:buFont typeface="+mj-lt"/>
              <a:buAutoNum type="arabicPeriod"/>
            </a:pPr>
            <a:endParaRPr lang="en-US" dirty="0">
              <a:latin typeface="Trebuchet MS" pitchFamily="34" charset="0"/>
            </a:endParaRPr>
          </a:p>
          <a:p>
            <a:pPr marL="514350" indent="-514350">
              <a:buAutoNum type="arabicPeriod"/>
            </a:pPr>
            <a:r>
              <a:rPr lang="en-US" dirty="0">
                <a:latin typeface="Trebuchet MS" pitchFamily="34" charset="0"/>
              </a:rPr>
              <a:t>Attend support </a:t>
            </a:r>
            <a:r>
              <a:rPr lang="en-US" dirty="0" smtClean="0">
                <a:latin typeface="Trebuchet MS" pitchFamily="34" charset="0"/>
              </a:rPr>
              <a:t>groups</a:t>
            </a:r>
          </a:p>
          <a:p>
            <a:pPr marL="514350" indent="-514350">
              <a:buFont typeface="+mj-lt"/>
              <a:buAutoNum type="arabicPeriod"/>
            </a:pPr>
            <a:endParaRPr lang="en-US" dirty="0">
              <a:latin typeface="Trebuchet MS" pitchFamily="34" charset="0"/>
            </a:endParaRPr>
          </a:p>
          <a:p>
            <a:pPr marL="514350" indent="-514350">
              <a:buAutoNum type="arabicPeriod"/>
            </a:pPr>
            <a:r>
              <a:rPr lang="en-US" dirty="0" smtClean="0">
                <a:latin typeface="Trebuchet MS" pitchFamily="34" charset="0"/>
              </a:rPr>
              <a:t>Encourage </a:t>
            </a:r>
            <a:r>
              <a:rPr lang="en-US" dirty="0">
                <a:latin typeface="Trebuchet MS" pitchFamily="34" charset="0"/>
              </a:rPr>
              <a:t>your friend to seek </a:t>
            </a:r>
            <a:r>
              <a:rPr lang="en-US" dirty="0" smtClean="0">
                <a:latin typeface="Trebuchet MS" pitchFamily="34" charset="0"/>
              </a:rPr>
              <a:t>help</a:t>
            </a:r>
          </a:p>
          <a:p>
            <a:pPr marL="514350" indent="-514350">
              <a:buFont typeface="+mj-lt"/>
              <a:buAutoNum type="arabicPeriod"/>
            </a:pPr>
            <a:endParaRPr lang="en-US" dirty="0">
              <a:latin typeface="Trebuchet MS" pitchFamily="34" charset="0"/>
            </a:endParaRPr>
          </a:p>
          <a:p>
            <a:pPr marL="514350" indent="-514350">
              <a:buAutoNum type="arabicPeriod"/>
            </a:pPr>
            <a:r>
              <a:rPr lang="en-US" dirty="0">
                <a:latin typeface="Trebuchet MS" pitchFamily="34" charset="0"/>
              </a:rPr>
              <a:t>Do not cover up or avoid the situation and confront the person with your concerns </a:t>
            </a:r>
          </a:p>
          <a:p>
            <a:endParaRPr lang="en-US" dirty="0"/>
          </a:p>
        </p:txBody>
      </p:sp>
    </p:spTree>
    <p:extLst>
      <p:ext uri="{BB962C8B-B14F-4D97-AF65-F5344CB8AC3E}">
        <p14:creationId xmlns:p14="http://schemas.microsoft.com/office/powerpoint/2010/main" val="972699647"/>
      </p:ext>
    </p:extLst>
  </p:cSld>
  <p:clrMapOvr>
    <a:masterClrMapping/>
  </p:clrMapOvr>
  <p:transition spd="slow">
    <p:pull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74638"/>
            <a:ext cx="5105400" cy="1143000"/>
          </a:xfrm>
          <a:ln w="38100">
            <a:noFill/>
          </a:ln>
        </p:spPr>
        <p:txBody>
          <a:bodyPr/>
          <a:lstStyle/>
          <a:p>
            <a:r>
              <a:rPr lang="en-US" dirty="0" smtClean="0">
                <a:latin typeface="Berlin Sans FB" pitchFamily="34" charset="0"/>
              </a:rPr>
              <a:t>Abraham Maslow </a:t>
            </a:r>
            <a:endParaRPr lang="en-US" dirty="0">
              <a:latin typeface="Berlin Sans FB" pitchFamily="34" charset="0"/>
            </a:endParaRPr>
          </a:p>
        </p:txBody>
      </p:sp>
      <p:sp>
        <p:nvSpPr>
          <p:cNvPr id="5" name="Content Placeholder 4"/>
          <p:cNvSpPr>
            <a:spLocks noGrp="1"/>
          </p:cNvSpPr>
          <p:nvPr>
            <p:ph sz="half" idx="1"/>
          </p:nvPr>
        </p:nvSpPr>
        <p:spPr>
          <a:xfrm>
            <a:off x="3657600" y="1493837"/>
            <a:ext cx="5105400" cy="4525963"/>
          </a:xfrm>
        </p:spPr>
        <p:txBody>
          <a:bodyPr>
            <a:normAutofit/>
          </a:bodyPr>
          <a:lstStyle/>
          <a:p>
            <a:r>
              <a:rPr lang="en-US" sz="2300" dirty="0" smtClean="0">
                <a:latin typeface="Trebuchet MS" pitchFamily="34" charset="0"/>
              </a:rPr>
              <a:t>American humanistic psychologist </a:t>
            </a:r>
          </a:p>
          <a:p>
            <a:pPr marL="0" indent="0">
              <a:buNone/>
            </a:pPr>
            <a:endParaRPr lang="en-US" sz="2300" dirty="0" smtClean="0">
              <a:latin typeface="Trebuchet MS" pitchFamily="34" charset="0"/>
            </a:endParaRPr>
          </a:p>
          <a:p>
            <a:r>
              <a:rPr lang="en-US" sz="2300" dirty="0" smtClean="0">
                <a:latin typeface="Trebuchet MS" pitchFamily="34" charset="0"/>
              </a:rPr>
              <a:t>Created the hierarchy of human needs (some needs are more basic or powerful than others) </a:t>
            </a:r>
          </a:p>
          <a:p>
            <a:pPr marL="0" indent="0">
              <a:buNone/>
            </a:pPr>
            <a:endParaRPr lang="en-US" sz="2300" dirty="0" smtClean="0">
              <a:latin typeface="Trebuchet MS" pitchFamily="34" charset="0"/>
            </a:endParaRPr>
          </a:p>
          <a:p>
            <a:r>
              <a:rPr lang="en-US" sz="2300" dirty="0" smtClean="0">
                <a:latin typeface="Trebuchet MS" pitchFamily="34" charset="0"/>
              </a:rPr>
              <a:t>Physiological needs are at the base because we need those in order to survive (dominant to other needs)</a:t>
            </a:r>
            <a:endParaRPr lang="en-US" sz="2300" dirty="0">
              <a:latin typeface="Trebuchet MS" pitchFamily="34" charset="0"/>
            </a:endParaRPr>
          </a:p>
        </p:txBody>
      </p:sp>
      <p:pic>
        <p:nvPicPr>
          <p:cNvPr id="2050" name="Picture 2"/>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04800" y="1295400"/>
            <a:ext cx="3124200" cy="397120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3886200" y="1219200"/>
            <a:ext cx="4495800" cy="0"/>
          </a:xfrm>
          <a:prstGeom prst="line">
            <a:avLst/>
          </a:prstGeom>
          <a:ln w="571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032310076"/>
      </p:ext>
    </p:extLst>
  </p:cSld>
  <p:clrMapOvr>
    <a:masterClrMapping/>
  </p:clrMapOvr>
  <p:transition spd="slow">
    <p:pull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accent4">
              <a:lumMod val="75000"/>
            </a:schemeClr>
          </a:solidFill>
        </p:spPr>
        <p:txBody>
          <a:bodyPr>
            <a:normAutofit fontScale="90000"/>
          </a:bodyPr>
          <a:lstStyle/>
          <a:p>
            <a:r>
              <a:rPr lang="en-US" sz="4800" dirty="0">
                <a:solidFill>
                  <a:schemeClr val="bg1"/>
                </a:solidFill>
                <a:latin typeface="Berlin Sans FB" pitchFamily="34" charset="0"/>
              </a:rPr>
              <a:t>You are part of the </a:t>
            </a:r>
            <a:r>
              <a:rPr lang="en-US" sz="4800" b="1" dirty="0">
                <a:solidFill>
                  <a:schemeClr val="bg1"/>
                </a:solidFill>
                <a:latin typeface="Berlin Sans FB" pitchFamily="34" charset="0"/>
              </a:rPr>
              <a:t>SOLUTION</a:t>
            </a:r>
            <a:r>
              <a:rPr lang="en-US" sz="4800" dirty="0">
                <a:solidFill>
                  <a:schemeClr val="bg1"/>
                </a:solidFill>
                <a:latin typeface="Berlin Sans FB" pitchFamily="34" charset="0"/>
              </a:rPr>
              <a:t> if you:</a:t>
            </a:r>
          </a:p>
        </p:txBody>
      </p:sp>
      <p:sp>
        <p:nvSpPr>
          <p:cNvPr id="3" name="Content Placeholder 2"/>
          <p:cNvSpPr>
            <a:spLocks noGrp="1"/>
          </p:cNvSpPr>
          <p:nvPr>
            <p:ph idx="1"/>
          </p:nvPr>
        </p:nvSpPr>
        <p:spPr/>
        <p:txBody>
          <a:bodyPr>
            <a:normAutofit lnSpcReduction="10000"/>
          </a:bodyPr>
          <a:lstStyle/>
          <a:p>
            <a:pPr marL="0" indent="0">
              <a:lnSpc>
                <a:spcPct val="80000"/>
              </a:lnSpc>
              <a:buNone/>
            </a:pPr>
            <a:r>
              <a:rPr lang="en-US" dirty="0" smtClean="0">
                <a:latin typeface="Trebuchet MS" pitchFamily="34" charset="0"/>
              </a:rPr>
              <a:t>5. Share Concern Skill </a:t>
            </a:r>
          </a:p>
          <a:p>
            <a:pPr marL="914400" lvl="1" indent="-514350">
              <a:lnSpc>
                <a:spcPct val="80000"/>
              </a:lnSpc>
            </a:pPr>
            <a:r>
              <a:rPr lang="en-US" dirty="0" smtClean="0">
                <a:latin typeface="Trebuchet MS" pitchFamily="34" charset="0"/>
              </a:rPr>
              <a:t>I care/love…</a:t>
            </a:r>
          </a:p>
          <a:p>
            <a:pPr marL="914400" lvl="1" indent="-514350">
              <a:lnSpc>
                <a:spcPct val="80000"/>
              </a:lnSpc>
            </a:pPr>
            <a:r>
              <a:rPr lang="en-US" dirty="0" smtClean="0">
                <a:latin typeface="Trebuchet MS" pitchFamily="34" charset="0"/>
              </a:rPr>
              <a:t>I see… </a:t>
            </a:r>
          </a:p>
          <a:p>
            <a:pPr marL="914400" lvl="1" indent="-514350">
              <a:lnSpc>
                <a:spcPct val="80000"/>
              </a:lnSpc>
            </a:pPr>
            <a:r>
              <a:rPr lang="en-US" dirty="0" smtClean="0">
                <a:latin typeface="Trebuchet MS" pitchFamily="34" charset="0"/>
              </a:rPr>
              <a:t>I feel… </a:t>
            </a:r>
          </a:p>
          <a:p>
            <a:pPr marL="914400" lvl="1" indent="-514350">
              <a:lnSpc>
                <a:spcPct val="80000"/>
              </a:lnSpc>
            </a:pPr>
            <a:r>
              <a:rPr lang="en-US" dirty="0" smtClean="0">
                <a:latin typeface="Trebuchet MS" pitchFamily="34" charset="0"/>
              </a:rPr>
              <a:t>Listen – I want/would like, I will…</a:t>
            </a:r>
          </a:p>
          <a:p>
            <a:pPr marL="514350" indent="-514350">
              <a:lnSpc>
                <a:spcPct val="80000"/>
              </a:lnSpc>
              <a:buFont typeface="+mj-lt"/>
              <a:buAutoNum type="arabicPeriod"/>
            </a:pPr>
            <a:endParaRPr lang="en-US" dirty="0" smtClean="0"/>
          </a:p>
          <a:p>
            <a:pPr marL="0" indent="0">
              <a:lnSpc>
                <a:spcPct val="80000"/>
              </a:lnSpc>
              <a:buNone/>
            </a:pPr>
            <a:r>
              <a:rPr lang="en-US" dirty="0" smtClean="0">
                <a:latin typeface="Trebuchet MS" pitchFamily="34" charset="0"/>
              </a:rPr>
              <a:t>6. Ask the tough questions </a:t>
            </a:r>
          </a:p>
          <a:p>
            <a:pPr marL="914400" lvl="1" indent="-514350">
              <a:lnSpc>
                <a:spcPct val="80000"/>
              </a:lnSpc>
            </a:pPr>
            <a:r>
              <a:rPr lang="en-US" i="1" dirty="0" smtClean="0">
                <a:latin typeface="Trebuchet MS" pitchFamily="34" charset="0"/>
              </a:rPr>
              <a:t>“Are you depressed? Are you starving yourself?”</a:t>
            </a:r>
          </a:p>
          <a:p>
            <a:pPr marL="0" indent="0">
              <a:lnSpc>
                <a:spcPct val="80000"/>
              </a:lnSpc>
              <a:buNone/>
            </a:pPr>
            <a:endParaRPr lang="en-US" dirty="0" smtClean="0">
              <a:latin typeface="Trebuchet MS" pitchFamily="34" charset="0"/>
            </a:endParaRPr>
          </a:p>
          <a:p>
            <a:pPr marL="0" indent="0">
              <a:lnSpc>
                <a:spcPct val="80000"/>
              </a:lnSpc>
              <a:buNone/>
            </a:pPr>
            <a:r>
              <a:rPr lang="en-US" dirty="0" smtClean="0">
                <a:latin typeface="Trebuchet MS" pitchFamily="34" charset="0"/>
              </a:rPr>
              <a:t>7. Tell a trusted adult </a:t>
            </a:r>
            <a:endParaRPr lang="en-US" dirty="0">
              <a:latin typeface="Trebuchet MS" pitchFamily="34" charset="0"/>
            </a:endParaRPr>
          </a:p>
        </p:txBody>
      </p:sp>
    </p:spTree>
    <p:extLst>
      <p:ext uri="{BB962C8B-B14F-4D97-AF65-F5344CB8AC3E}">
        <p14:creationId xmlns:p14="http://schemas.microsoft.com/office/powerpoint/2010/main" val="2412093044"/>
      </p:ext>
    </p:extLst>
  </p:cSld>
  <p:clrMapOvr>
    <a:masterClrMapping/>
  </p:clrMapOvr>
  <p:transition spd="slow">
    <p:pull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74638"/>
            <a:ext cx="9144000" cy="1143000"/>
          </a:xfrm>
          <a:solidFill>
            <a:schemeClr val="accent4">
              <a:lumMod val="75000"/>
            </a:schemeClr>
          </a:solidFill>
        </p:spPr>
        <p:txBody>
          <a:bodyPr>
            <a:normAutofit/>
          </a:bodyPr>
          <a:lstStyle/>
          <a:p>
            <a:r>
              <a:rPr lang="en-US" sz="5400" dirty="0" smtClean="0">
                <a:solidFill>
                  <a:schemeClr val="bg1"/>
                </a:solidFill>
                <a:latin typeface="Berlin Sans FB" pitchFamily="34" charset="0"/>
              </a:rPr>
              <a:t>Can you recover? </a:t>
            </a:r>
            <a:endParaRPr lang="en-US" sz="5400" dirty="0">
              <a:solidFill>
                <a:schemeClr val="bg1"/>
              </a:solidFill>
              <a:latin typeface="Berlin Sans FB" pitchFamily="34" charset="0"/>
            </a:endParaRPr>
          </a:p>
        </p:txBody>
      </p:sp>
      <p:sp>
        <p:nvSpPr>
          <p:cNvPr id="6" name="Content Placeholder 5"/>
          <p:cNvSpPr>
            <a:spLocks noGrp="1"/>
          </p:cNvSpPr>
          <p:nvPr>
            <p:ph idx="1"/>
          </p:nvPr>
        </p:nvSpPr>
        <p:spPr/>
        <p:txBody>
          <a:bodyPr>
            <a:normAutofit/>
          </a:bodyPr>
          <a:lstStyle/>
          <a:p>
            <a:r>
              <a:rPr lang="en-US" dirty="0" smtClean="0">
                <a:latin typeface="Trebuchet MS" pitchFamily="34" charset="0"/>
              </a:rPr>
              <a:t>Mental disorders are </a:t>
            </a:r>
            <a:r>
              <a:rPr lang="en-US" b="1" dirty="0" smtClean="0">
                <a:latin typeface="Trebuchet MS" pitchFamily="34" charset="0"/>
              </a:rPr>
              <a:t>treatable</a:t>
            </a:r>
          </a:p>
          <a:p>
            <a:endParaRPr lang="en-US" b="1" dirty="0">
              <a:latin typeface="Trebuchet MS" pitchFamily="34" charset="0"/>
            </a:endParaRPr>
          </a:p>
          <a:p>
            <a:r>
              <a:rPr lang="en-US" dirty="0" smtClean="0">
                <a:latin typeface="Trebuchet MS" pitchFamily="34" charset="0"/>
              </a:rPr>
              <a:t>Multidisciplinary approach is required: </a:t>
            </a:r>
          </a:p>
          <a:p>
            <a:pPr lvl="1"/>
            <a:r>
              <a:rPr lang="en-US" dirty="0" smtClean="0">
                <a:latin typeface="Trebuchet MS" pitchFamily="34" charset="0"/>
              </a:rPr>
              <a:t>Physicians </a:t>
            </a:r>
          </a:p>
          <a:p>
            <a:pPr lvl="1"/>
            <a:r>
              <a:rPr lang="en-US" dirty="0" smtClean="0">
                <a:latin typeface="Trebuchet MS" pitchFamily="34" charset="0"/>
              </a:rPr>
              <a:t>Therapists/Counselors</a:t>
            </a:r>
          </a:p>
          <a:p>
            <a:pPr lvl="1"/>
            <a:r>
              <a:rPr lang="en-US" dirty="0" smtClean="0">
                <a:latin typeface="Trebuchet MS" pitchFamily="34" charset="0"/>
              </a:rPr>
              <a:t>Dieticians </a:t>
            </a:r>
          </a:p>
          <a:p>
            <a:pPr lvl="1"/>
            <a:r>
              <a:rPr lang="en-US" dirty="0" smtClean="0">
                <a:latin typeface="Trebuchet MS" pitchFamily="34" charset="0"/>
              </a:rPr>
              <a:t>Medications </a:t>
            </a:r>
          </a:p>
          <a:p>
            <a:pPr lvl="1"/>
            <a:endParaRPr lang="en-US" dirty="0">
              <a:latin typeface="Trebuchet MS" pitchFamily="34" charset="0"/>
            </a:endParaRPr>
          </a:p>
          <a:p>
            <a:pPr marL="0" indent="0">
              <a:buNone/>
            </a:pPr>
            <a:endParaRPr lang="en-US" dirty="0" smtClean="0">
              <a:latin typeface="Trebuchet MS" pitchFamily="34" charset="0"/>
            </a:endParaRPr>
          </a:p>
        </p:txBody>
      </p:sp>
    </p:spTree>
    <p:extLst>
      <p:ext uri="{BB962C8B-B14F-4D97-AF65-F5344CB8AC3E}">
        <p14:creationId xmlns:p14="http://schemas.microsoft.com/office/powerpoint/2010/main" val="2580218390"/>
      </p:ext>
    </p:extLst>
  </p:cSld>
  <p:clrMapOvr>
    <a:masterClrMapping/>
  </p:clrMapOvr>
  <p:transition spd="slow">
    <p:pull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accent4">
              <a:lumMod val="75000"/>
            </a:schemeClr>
          </a:solidFill>
        </p:spPr>
        <p:txBody>
          <a:bodyPr>
            <a:normAutofit/>
          </a:bodyPr>
          <a:lstStyle/>
          <a:p>
            <a:r>
              <a:rPr lang="en-US" sz="4800" dirty="0" smtClean="0">
                <a:solidFill>
                  <a:schemeClr val="bg1"/>
                </a:solidFill>
                <a:latin typeface="Berlin Sans FB" pitchFamily="34" charset="0"/>
              </a:rPr>
              <a:t>Prevention Strategies </a:t>
            </a:r>
            <a:endParaRPr lang="en-US" sz="4800" dirty="0">
              <a:solidFill>
                <a:schemeClr val="bg1"/>
              </a:solidFill>
              <a:latin typeface="Berlin Sans FB" pitchFamily="34" charset="0"/>
            </a:endParaRPr>
          </a:p>
        </p:txBody>
      </p:sp>
      <p:sp>
        <p:nvSpPr>
          <p:cNvPr id="3" name="Content Placeholder 2"/>
          <p:cNvSpPr>
            <a:spLocks noGrp="1"/>
          </p:cNvSpPr>
          <p:nvPr>
            <p:ph sz="half" idx="1"/>
          </p:nvPr>
        </p:nvSpPr>
        <p:spPr/>
        <p:txBody>
          <a:bodyPr>
            <a:normAutofit/>
          </a:bodyPr>
          <a:lstStyle/>
          <a:p>
            <a:pPr>
              <a:lnSpc>
                <a:spcPct val="80000"/>
              </a:lnSpc>
            </a:pPr>
            <a:r>
              <a:rPr lang="en-US" dirty="0" smtClean="0">
                <a:latin typeface="Trebuchet MS" pitchFamily="34" charset="0"/>
              </a:rPr>
              <a:t>Share </a:t>
            </a:r>
            <a:r>
              <a:rPr lang="en-US" dirty="0">
                <a:latin typeface="Trebuchet MS" pitchFamily="34" charset="0"/>
              </a:rPr>
              <a:t>your feelings and emotions with someone you </a:t>
            </a:r>
            <a:r>
              <a:rPr lang="en-US" dirty="0" smtClean="0">
                <a:latin typeface="Trebuchet MS" pitchFamily="34" charset="0"/>
              </a:rPr>
              <a:t>trust</a:t>
            </a:r>
          </a:p>
          <a:p>
            <a:pPr marL="0" indent="0">
              <a:lnSpc>
                <a:spcPct val="80000"/>
              </a:lnSpc>
              <a:buNone/>
            </a:pPr>
            <a:endParaRPr lang="en-US" dirty="0">
              <a:latin typeface="Trebuchet MS" pitchFamily="34" charset="0"/>
            </a:endParaRPr>
          </a:p>
          <a:p>
            <a:pPr>
              <a:lnSpc>
                <a:spcPct val="80000"/>
              </a:lnSpc>
            </a:pPr>
            <a:r>
              <a:rPr lang="en-US" dirty="0">
                <a:latin typeface="Trebuchet MS" pitchFamily="34" charset="0"/>
              </a:rPr>
              <a:t>U</a:t>
            </a:r>
            <a:r>
              <a:rPr lang="en-US" dirty="0" smtClean="0">
                <a:latin typeface="Trebuchet MS" pitchFamily="34" charset="0"/>
              </a:rPr>
              <a:t>se </a:t>
            </a:r>
            <a:r>
              <a:rPr lang="en-US" dirty="0">
                <a:latin typeface="Trebuchet MS" pitchFamily="34" charset="0"/>
              </a:rPr>
              <a:t>positive self </a:t>
            </a:r>
            <a:r>
              <a:rPr lang="en-US" dirty="0" smtClean="0">
                <a:latin typeface="Trebuchet MS" pitchFamily="34" charset="0"/>
              </a:rPr>
              <a:t>talk</a:t>
            </a:r>
          </a:p>
          <a:p>
            <a:pPr marL="0" indent="0">
              <a:lnSpc>
                <a:spcPct val="80000"/>
              </a:lnSpc>
              <a:buNone/>
            </a:pPr>
            <a:endParaRPr lang="en-US" dirty="0">
              <a:latin typeface="Trebuchet MS" pitchFamily="34" charset="0"/>
            </a:endParaRPr>
          </a:p>
          <a:p>
            <a:pPr>
              <a:lnSpc>
                <a:spcPct val="80000"/>
              </a:lnSpc>
            </a:pPr>
            <a:r>
              <a:rPr lang="en-US" dirty="0" smtClean="0">
                <a:latin typeface="Trebuchet MS" pitchFamily="34" charset="0"/>
              </a:rPr>
              <a:t>Manage stress with </a:t>
            </a:r>
            <a:r>
              <a:rPr lang="en-US" i="1" dirty="0" smtClean="0">
                <a:latin typeface="Trebuchet MS" pitchFamily="34" charset="0"/>
              </a:rPr>
              <a:t>stress management skills</a:t>
            </a:r>
            <a:endParaRPr lang="en-US" i="1" dirty="0">
              <a:latin typeface="Trebuchet MS" pitchFamily="34" charset="0"/>
            </a:endParaRPr>
          </a:p>
          <a:p>
            <a:endParaRPr lang="en-US" dirty="0"/>
          </a:p>
        </p:txBody>
      </p:sp>
      <p:sp>
        <p:nvSpPr>
          <p:cNvPr id="4" name="Content Placeholder 3"/>
          <p:cNvSpPr>
            <a:spLocks noGrp="1"/>
          </p:cNvSpPr>
          <p:nvPr>
            <p:ph sz="half" idx="2"/>
          </p:nvPr>
        </p:nvSpPr>
        <p:spPr/>
        <p:txBody>
          <a:bodyPr>
            <a:normAutofit/>
          </a:bodyPr>
          <a:lstStyle/>
          <a:p>
            <a:pPr>
              <a:lnSpc>
                <a:spcPct val="80000"/>
              </a:lnSpc>
            </a:pPr>
            <a:r>
              <a:rPr lang="en-US" dirty="0">
                <a:latin typeface="Trebuchet MS" pitchFamily="34" charset="0"/>
              </a:rPr>
              <a:t>Use </a:t>
            </a:r>
            <a:r>
              <a:rPr lang="en-US" dirty="0" smtClean="0">
                <a:latin typeface="Trebuchet MS" pitchFamily="34" charset="0"/>
              </a:rPr>
              <a:t>healthy </a:t>
            </a:r>
            <a:r>
              <a:rPr lang="en-US" i="1" dirty="0" smtClean="0">
                <a:latin typeface="Trebuchet MS" pitchFamily="34" charset="0"/>
              </a:rPr>
              <a:t>decision making skills</a:t>
            </a:r>
          </a:p>
          <a:p>
            <a:pPr marL="0" indent="0">
              <a:lnSpc>
                <a:spcPct val="80000"/>
              </a:lnSpc>
              <a:buNone/>
            </a:pPr>
            <a:endParaRPr lang="en-US" dirty="0">
              <a:latin typeface="Trebuchet MS" pitchFamily="34" charset="0"/>
            </a:endParaRPr>
          </a:p>
          <a:p>
            <a:pPr>
              <a:lnSpc>
                <a:spcPct val="80000"/>
              </a:lnSpc>
            </a:pPr>
            <a:r>
              <a:rPr lang="en-US" dirty="0">
                <a:latin typeface="Trebuchet MS" pitchFamily="34" charset="0"/>
              </a:rPr>
              <a:t>Use effective </a:t>
            </a:r>
            <a:r>
              <a:rPr lang="en-US" i="1" dirty="0" smtClean="0">
                <a:latin typeface="Trebuchet MS" pitchFamily="34" charset="0"/>
              </a:rPr>
              <a:t>communication skills</a:t>
            </a:r>
          </a:p>
          <a:p>
            <a:pPr lvl="1">
              <a:lnSpc>
                <a:spcPct val="80000"/>
              </a:lnSpc>
            </a:pPr>
            <a:r>
              <a:rPr lang="en-US" dirty="0" smtClean="0">
                <a:latin typeface="Trebuchet MS" pitchFamily="34" charset="0"/>
              </a:rPr>
              <a:t>“I Messages”</a:t>
            </a:r>
          </a:p>
          <a:p>
            <a:pPr marL="457200" lvl="1" indent="0">
              <a:lnSpc>
                <a:spcPct val="80000"/>
              </a:lnSpc>
              <a:buNone/>
            </a:pPr>
            <a:endParaRPr lang="en-US" dirty="0">
              <a:latin typeface="Trebuchet MS" pitchFamily="34" charset="0"/>
            </a:endParaRPr>
          </a:p>
          <a:p>
            <a:pPr>
              <a:lnSpc>
                <a:spcPct val="80000"/>
              </a:lnSpc>
            </a:pPr>
            <a:r>
              <a:rPr lang="en-US" b="1" dirty="0" smtClean="0">
                <a:latin typeface="Trebuchet MS" pitchFamily="34" charset="0"/>
              </a:rPr>
              <a:t>KNOW</a:t>
            </a:r>
            <a:r>
              <a:rPr lang="en-US" dirty="0" smtClean="0">
                <a:latin typeface="Trebuchet MS" pitchFamily="34" charset="0"/>
              </a:rPr>
              <a:t> </a:t>
            </a:r>
            <a:r>
              <a:rPr lang="en-US" dirty="0">
                <a:latin typeface="Trebuchet MS" pitchFamily="34" charset="0"/>
              </a:rPr>
              <a:t>the signs and </a:t>
            </a:r>
            <a:r>
              <a:rPr lang="en-US" dirty="0" smtClean="0">
                <a:latin typeface="Trebuchet MS" pitchFamily="34" charset="0"/>
              </a:rPr>
              <a:t>symptoms </a:t>
            </a:r>
            <a:endParaRPr lang="en-US" dirty="0"/>
          </a:p>
        </p:txBody>
      </p:sp>
    </p:spTree>
    <p:extLst>
      <p:ext uri="{BB962C8B-B14F-4D97-AF65-F5344CB8AC3E}">
        <p14:creationId xmlns:p14="http://schemas.microsoft.com/office/powerpoint/2010/main" val="1851894741"/>
      </p:ext>
    </p:extLst>
  </p:cSld>
  <p:clrMapOvr>
    <a:masterClrMapping/>
  </p:clrMapOvr>
  <p:transition spd="slow">
    <p:pull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74638"/>
            <a:ext cx="9144000" cy="1143000"/>
          </a:xfrm>
          <a:solidFill>
            <a:schemeClr val="accent4">
              <a:lumMod val="75000"/>
            </a:schemeClr>
          </a:solidFill>
          <a:ln w="57150">
            <a:noFill/>
          </a:ln>
        </p:spPr>
        <p:txBody>
          <a:bodyPr>
            <a:normAutofit/>
          </a:bodyPr>
          <a:lstStyle/>
          <a:p>
            <a:r>
              <a:rPr lang="en-US" sz="4800" dirty="0" smtClean="0">
                <a:solidFill>
                  <a:schemeClr val="bg1"/>
                </a:solidFill>
                <a:latin typeface="Berlin Sans FB" pitchFamily="34" charset="0"/>
              </a:rPr>
              <a:t>Five Stages of Grief</a:t>
            </a:r>
            <a:endParaRPr lang="en-US" sz="4800" dirty="0">
              <a:solidFill>
                <a:schemeClr val="bg1"/>
              </a:solidFill>
              <a:latin typeface="Berlin Sans FB" pitchFamily="34" charset="0"/>
            </a:endParaRPr>
          </a:p>
        </p:txBody>
      </p:sp>
      <p:sp>
        <p:nvSpPr>
          <p:cNvPr id="6" name="Content Placeholder 5"/>
          <p:cNvSpPr>
            <a:spLocks noGrp="1"/>
          </p:cNvSpPr>
          <p:nvPr>
            <p:ph idx="1"/>
          </p:nvPr>
        </p:nvSpPr>
        <p:spPr/>
        <p:txBody>
          <a:bodyPr/>
          <a:lstStyle/>
          <a:p>
            <a:pPr marL="0" indent="0" algn="ctr">
              <a:buNone/>
            </a:pPr>
            <a:r>
              <a:rPr lang="en-US" dirty="0" smtClean="0">
                <a:latin typeface="Trebuchet MS" pitchFamily="34" charset="0"/>
              </a:rPr>
              <a:t>This model describes the process by which people deal with grief and tragedy </a:t>
            </a:r>
          </a:p>
          <a:p>
            <a:pPr marL="0" indent="0" algn="ctr">
              <a:buNone/>
            </a:pPr>
            <a:endParaRPr lang="en-US" dirty="0">
              <a:latin typeface="Trebuchet MS" pitchFamily="34" charset="0"/>
            </a:endParaRPr>
          </a:p>
          <a:p>
            <a:pPr marL="0" indent="0" algn="ctr">
              <a:buNone/>
            </a:pPr>
            <a:r>
              <a:rPr lang="en-US" dirty="0" smtClean="0">
                <a:latin typeface="Trebuchet MS" pitchFamily="34" charset="0"/>
              </a:rPr>
              <a:t>These steps do not necessarily come in order, through a person will experience at least two </a:t>
            </a:r>
            <a:endParaRPr lang="en-US" dirty="0">
              <a:latin typeface="Trebuchet MS" pitchFamily="34" charset="0"/>
            </a:endParaRPr>
          </a:p>
        </p:txBody>
      </p:sp>
    </p:spTree>
    <p:extLst>
      <p:ext uri="{BB962C8B-B14F-4D97-AF65-F5344CB8AC3E}">
        <p14:creationId xmlns:p14="http://schemas.microsoft.com/office/powerpoint/2010/main" val="2762505820"/>
      </p:ext>
    </p:extLst>
  </p:cSld>
  <p:clrMapOvr>
    <a:masterClrMapping/>
  </p:clrMapOvr>
  <p:transition spd="slow">
    <p:pull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229600" cy="5410200"/>
          </a:xfrm>
        </p:spPr>
        <p:txBody>
          <a:bodyPr>
            <a:normAutofit fontScale="92500" lnSpcReduction="20000"/>
          </a:bodyPr>
          <a:lstStyle/>
          <a:p>
            <a:pPr marL="514350" indent="-514350">
              <a:spcBef>
                <a:spcPts val="0"/>
              </a:spcBef>
              <a:buClr>
                <a:schemeClr val="accent4">
                  <a:lumMod val="75000"/>
                </a:schemeClr>
              </a:buClr>
              <a:buFont typeface="+mj-lt"/>
              <a:buAutoNum type="arabicPeriod"/>
            </a:pPr>
            <a:r>
              <a:rPr lang="en-US" b="1" dirty="0" smtClean="0">
                <a:latin typeface="Trebuchet MS" pitchFamily="34" charset="0"/>
              </a:rPr>
              <a:t>Denial</a:t>
            </a:r>
            <a:endParaRPr lang="en-US" i="1" dirty="0">
              <a:latin typeface="Trebuchet MS" pitchFamily="34" charset="0"/>
            </a:endParaRPr>
          </a:p>
          <a:p>
            <a:pPr marL="914400" lvl="1" indent="-514350">
              <a:spcBef>
                <a:spcPts val="0"/>
              </a:spcBef>
              <a:buClr>
                <a:schemeClr val="accent4">
                  <a:lumMod val="75000"/>
                </a:schemeClr>
              </a:buClr>
            </a:pPr>
            <a:r>
              <a:rPr lang="en-US" dirty="0" smtClean="0">
                <a:latin typeface="Trebuchet MS" pitchFamily="34" charset="0"/>
              </a:rPr>
              <a:t>Initial </a:t>
            </a:r>
            <a:r>
              <a:rPr lang="en-US" dirty="0">
                <a:latin typeface="Trebuchet MS" pitchFamily="34" charset="0"/>
              </a:rPr>
              <a:t>reaction to a </a:t>
            </a:r>
            <a:r>
              <a:rPr lang="en-US" dirty="0" smtClean="0">
                <a:latin typeface="Trebuchet MS" pitchFamily="34" charset="0"/>
              </a:rPr>
              <a:t>loss</a:t>
            </a:r>
          </a:p>
          <a:p>
            <a:pPr marL="514350" indent="-514350">
              <a:spcBef>
                <a:spcPts val="0"/>
              </a:spcBef>
              <a:buClr>
                <a:schemeClr val="accent4">
                  <a:lumMod val="75000"/>
                </a:schemeClr>
              </a:buClr>
              <a:buFont typeface="+mj-lt"/>
              <a:buAutoNum type="arabicPeriod"/>
            </a:pPr>
            <a:endParaRPr lang="en-US" dirty="0">
              <a:latin typeface="Trebuchet MS" pitchFamily="34" charset="0"/>
            </a:endParaRPr>
          </a:p>
          <a:p>
            <a:pPr marL="514350" indent="-514350">
              <a:spcBef>
                <a:spcPts val="0"/>
              </a:spcBef>
              <a:buClr>
                <a:schemeClr val="accent4">
                  <a:lumMod val="75000"/>
                </a:schemeClr>
              </a:buClr>
              <a:buFont typeface="+mj-lt"/>
              <a:buAutoNum type="arabicPeriod"/>
            </a:pPr>
            <a:r>
              <a:rPr lang="en-US" b="1" dirty="0" smtClean="0">
                <a:latin typeface="Trebuchet MS" pitchFamily="34" charset="0"/>
              </a:rPr>
              <a:t>Anger</a:t>
            </a:r>
            <a:endParaRPr lang="en-US" dirty="0">
              <a:latin typeface="Trebuchet MS" pitchFamily="34" charset="0"/>
            </a:endParaRPr>
          </a:p>
          <a:p>
            <a:pPr marL="914400" lvl="1" indent="-514350">
              <a:spcBef>
                <a:spcPts val="0"/>
              </a:spcBef>
              <a:buClr>
                <a:schemeClr val="accent4">
                  <a:lumMod val="75000"/>
                </a:schemeClr>
              </a:buClr>
            </a:pPr>
            <a:r>
              <a:rPr lang="en-US" dirty="0" smtClean="0">
                <a:latin typeface="Trebuchet MS" pitchFamily="34" charset="0"/>
              </a:rPr>
              <a:t>Victim </a:t>
            </a:r>
            <a:r>
              <a:rPr lang="en-US" dirty="0">
                <a:latin typeface="Trebuchet MS" pitchFamily="34" charset="0"/>
              </a:rPr>
              <a:t>can no longer deny feelings</a:t>
            </a:r>
            <a:r>
              <a:rPr lang="en-US" dirty="0" smtClean="0">
                <a:latin typeface="Trebuchet MS" pitchFamily="34" charset="0"/>
              </a:rPr>
              <a:t>.</a:t>
            </a:r>
          </a:p>
          <a:p>
            <a:pPr marL="514350" indent="-514350">
              <a:spcBef>
                <a:spcPts val="0"/>
              </a:spcBef>
              <a:buClr>
                <a:schemeClr val="accent4">
                  <a:lumMod val="75000"/>
                </a:schemeClr>
              </a:buClr>
              <a:buFont typeface="+mj-lt"/>
              <a:buAutoNum type="arabicPeriod"/>
            </a:pPr>
            <a:endParaRPr lang="en-US" dirty="0">
              <a:latin typeface="Trebuchet MS" pitchFamily="34" charset="0"/>
            </a:endParaRPr>
          </a:p>
          <a:p>
            <a:pPr marL="514350" indent="-514350">
              <a:spcBef>
                <a:spcPts val="0"/>
              </a:spcBef>
              <a:buClr>
                <a:schemeClr val="accent4">
                  <a:lumMod val="75000"/>
                </a:schemeClr>
              </a:buClr>
              <a:buFont typeface="+mj-lt"/>
              <a:buAutoNum type="arabicPeriod"/>
            </a:pPr>
            <a:r>
              <a:rPr lang="en-US" b="1" dirty="0" smtClean="0">
                <a:latin typeface="Trebuchet MS" pitchFamily="34" charset="0"/>
              </a:rPr>
              <a:t>Bargaining</a:t>
            </a:r>
            <a:endParaRPr lang="en-US" dirty="0">
              <a:latin typeface="Trebuchet MS" pitchFamily="34" charset="0"/>
            </a:endParaRPr>
          </a:p>
          <a:p>
            <a:pPr marL="914400" lvl="1" indent="-514350">
              <a:spcBef>
                <a:spcPts val="0"/>
              </a:spcBef>
              <a:buClr>
                <a:schemeClr val="accent4">
                  <a:lumMod val="75000"/>
                </a:schemeClr>
              </a:buClr>
            </a:pPr>
            <a:r>
              <a:rPr lang="en-US" dirty="0" smtClean="0">
                <a:latin typeface="Trebuchet MS" pitchFamily="34" charset="0"/>
              </a:rPr>
              <a:t>May </a:t>
            </a:r>
            <a:r>
              <a:rPr lang="en-US" dirty="0">
                <a:latin typeface="Trebuchet MS" pitchFamily="34" charset="0"/>
              </a:rPr>
              <a:t>involve praying, alternative </a:t>
            </a:r>
            <a:r>
              <a:rPr lang="en-US" dirty="0" smtClean="0">
                <a:latin typeface="Trebuchet MS" pitchFamily="34" charset="0"/>
              </a:rPr>
              <a:t>treatments, or </a:t>
            </a:r>
            <a:r>
              <a:rPr lang="en-US" dirty="0">
                <a:latin typeface="Trebuchet MS" pitchFamily="34" charset="0"/>
              </a:rPr>
              <a:t>promising better behavior. </a:t>
            </a:r>
            <a:endParaRPr lang="en-US" dirty="0" smtClean="0">
              <a:latin typeface="Trebuchet MS" pitchFamily="34" charset="0"/>
            </a:endParaRPr>
          </a:p>
          <a:p>
            <a:pPr marL="514350" indent="-514350">
              <a:spcBef>
                <a:spcPts val="0"/>
              </a:spcBef>
              <a:buClr>
                <a:schemeClr val="accent4">
                  <a:lumMod val="75000"/>
                </a:schemeClr>
              </a:buClr>
              <a:buFont typeface="+mj-lt"/>
              <a:buAutoNum type="arabicPeriod"/>
            </a:pPr>
            <a:endParaRPr lang="en-US" dirty="0">
              <a:latin typeface="Trebuchet MS" pitchFamily="34" charset="0"/>
            </a:endParaRPr>
          </a:p>
          <a:p>
            <a:pPr marL="514350" indent="-514350">
              <a:spcBef>
                <a:spcPts val="0"/>
              </a:spcBef>
              <a:buClr>
                <a:schemeClr val="accent4">
                  <a:lumMod val="75000"/>
                </a:schemeClr>
              </a:buClr>
              <a:buFont typeface="+mj-lt"/>
              <a:buAutoNum type="arabicPeriod"/>
            </a:pPr>
            <a:r>
              <a:rPr lang="en-US" b="1" dirty="0" smtClean="0">
                <a:latin typeface="Trebuchet MS" pitchFamily="34" charset="0"/>
              </a:rPr>
              <a:t>Depression</a:t>
            </a:r>
            <a:endParaRPr lang="en-US" dirty="0" smtClean="0">
              <a:latin typeface="Trebuchet MS" pitchFamily="34" charset="0"/>
            </a:endParaRPr>
          </a:p>
          <a:p>
            <a:pPr marL="914400" lvl="1" indent="-514350">
              <a:spcBef>
                <a:spcPts val="0"/>
              </a:spcBef>
              <a:buClr>
                <a:schemeClr val="accent4">
                  <a:lumMod val="75000"/>
                </a:schemeClr>
              </a:buClr>
            </a:pPr>
            <a:r>
              <a:rPr lang="en-US" dirty="0" smtClean="0">
                <a:latin typeface="Trebuchet MS" pitchFamily="34" charset="0"/>
              </a:rPr>
              <a:t>Period </a:t>
            </a:r>
            <a:r>
              <a:rPr lang="en-US" dirty="0">
                <a:latin typeface="Trebuchet MS" pitchFamily="34" charset="0"/>
              </a:rPr>
              <a:t>of grieving for the </a:t>
            </a:r>
            <a:r>
              <a:rPr lang="en-US" dirty="0" smtClean="0">
                <a:latin typeface="Trebuchet MS" pitchFamily="34" charset="0"/>
              </a:rPr>
              <a:t>loss</a:t>
            </a:r>
          </a:p>
          <a:p>
            <a:pPr marL="514350" indent="-514350">
              <a:spcBef>
                <a:spcPts val="0"/>
              </a:spcBef>
              <a:buClr>
                <a:schemeClr val="accent4">
                  <a:lumMod val="75000"/>
                </a:schemeClr>
              </a:buClr>
              <a:buFont typeface="+mj-lt"/>
              <a:buAutoNum type="arabicPeriod"/>
            </a:pPr>
            <a:endParaRPr lang="en-US" dirty="0">
              <a:latin typeface="Trebuchet MS" pitchFamily="34" charset="0"/>
            </a:endParaRPr>
          </a:p>
          <a:p>
            <a:pPr marL="514350" indent="-514350">
              <a:spcBef>
                <a:spcPts val="0"/>
              </a:spcBef>
              <a:buClr>
                <a:schemeClr val="accent4">
                  <a:lumMod val="75000"/>
                </a:schemeClr>
              </a:buClr>
              <a:buFont typeface="+mj-lt"/>
              <a:buAutoNum type="arabicPeriod"/>
            </a:pPr>
            <a:r>
              <a:rPr lang="en-US" b="1" dirty="0" smtClean="0">
                <a:latin typeface="Trebuchet MS" pitchFamily="34" charset="0"/>
              </a:rPr>
              <a:t>Acceptance</a:t>
            </a:r>
            <a:endParaRPr lang="en-US" dirty="0">
              <a:latin typeface="Trebuchet MS" pitchFamily="34" charset="0"/>
            </a:endParaRPr>
          </a:p>
          <a:p>
            <a:pPr marL="914400" lvl="1" indent="-514350">
              <a:spcBef>
                <a:spcPts val="0"/>
              </a:spcBef>
              <a:buClr>
                <a:schemeClr val="accent4">
                  <a:lumMod val="75000"/>
                </a:schemeClr>
              </a:buClr>
            </a:pPr>
            <a:r>
              <a:rPr lang="en-US" dirty="0">
                <a:latin typeface="Trebuchet MS" pitchFamily="34" charset="0"/>
              </a:rPr>
              <a:t>C</a:t>
            </a:r>
            <a:r>
              <a:rPr lang="en-US" dirty="0" smtClean="0">
                <a:latin typeface="Trebuchet MS" pitchFamily="34" charset="0"/>
              </a:rPr>
              <a:t>oming </a:t>
            </a:r>
            <a:r>
              <a:rPr lang="en-US" dirty="0">
                <a:latin typeface="Trebuchet MS" pitchFamily="34" charset="0"/>
              </a:rPr>
              <a:t>to terms with </a:t>
            </a:r>
            <a:r>
              <a:rPr lang="en-US" dirty="0" smtClean="0">
                <a:latin typeface="Trebuchet MS" pitchFamily="34" charset="0"/>
              </a:rPr>
              <a:t>situation</a:t>
            </a:r>
            <a:endParaRPr lang="en-US" dirty="0"/>
          </a:p>
        </p:txBody>
      </p:sp>
      <p:sp>
        <p:nvSpPr>
          <p:cNvPr id="2" name="Rectangle 1"/>
          <p:cNvSpPr/>
          <p:nvPr/>
        </p:nvSpPr>
        <p:spPr>
          <a:xfrm>
            <a:off x="1828800" y="457200"/>
            <a:ext cx="4819033" cy="861774"/>
          </a:xfrm>
          <a:prstGeom prst="rect">
            <a:avLst/>
          </a:prstGeom>
        </p:spPr>
        <p:txBody>
          <a:bodyPr wrap="square">
            <a:spAutoFit/>
          </a:bodyPr>
          <a:lstStyle/>
          <a:p>
            <a:pPr algn="ctr"/>
            <a:r>
              <a:rPr lang="en-US" sz="5000" dirty="0"/>
              <a:t>D.A.B.D.A</a:t>
            </a:r>
          </a:p>
        </p:txBody>
      </p:sp>
    </p:spTree>
    <p:extLst>
      <p:ext uri="{BB962C8B-B14F-4D97-AF65-F5344CB8AC3E}">
        <p14:creationId xmlns:p14="http://schemas.microsoft.com/office/powerpoint/2010/main" val="4250506175"/>
      </p:ext>
    </p:extLst>
  </p:cSld>
  <p:clrMapOvr>
    <a:masterClrMapping/>
  </p:clrMapOvr>
  <p:transition spd="slow">
    <p:pull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a:hlinkClick r:id="rId2"/>
              </a:rPr>
              <a:t>https://</a:t>
            </a:r>
            <a:r>
              <a:rPr lang="en-US" dirty="0" smtClean="0">
                <a:hlinkClick r:id="rId2"/>
              </a:rPr>
              <a:t>www.youtube.com/watch?v=G_Z3lmidmrY</a:t>
            </a:r>
            <a:r>
              <a:rPr lang="en-US" dirty="0" smtClean="0"/>
              <a:t/>
            </a:r>
            <a:br>
              <a:rPr lang="en-US" dirty="0" smtClean="0"/>
            </a:br>
            <a:endParaRPr lang="en-US" dirty="0"/>
          </a:p>
        </p:txBody>
      </p:sp>
      <p:pic>
        <p:nvPicPr>
          <p:cNvPr id="1026" name="Picture 2" descr="C:\Users\Cynthia_Cain\AppData\Local\Microsoft\Windows\Temporary Internet Files\Content.IE5\6Y84YUKB\MP90040383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578" y="1422588"/>
            <a:ext cx="3124199" cy="4685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277650"/>
      </p:ext>
    </p:extLst>
  </p:cSld>
  <p:clrMapOvr>
    <a:masterClrMapping/>
  </p:clrMapOvr>
  <p:transition spd="slow">
    <p:pull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erlin Sans FB" pitchFamily="34" charset="0"/>
              </a:rPr>
              <a:t>Maslow's Hierarchy of Needs</a:t>
            </a:r>
            <a:endParaRPr lang="en-US" dirty="0">
              <a:latin typeface="Berlin Sans FB"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50539851"/>
              </p:ext>
            </p:extLst>
          </p:nvPr>
        </p:nvGraphicFramePr>
        <p:xfrm>
          <a:off x="228600" y="1371600"/>
          <a:ext cx="86868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5904622"/>
      </p:ext>
    </p:extLst>
  </p:cSld>
  <p:clrMapOvr>
    <a:masterClrMapping/>
  </p:clrMapOvr>
  <p:transition spd="slow">
    <p:pull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7150">
            <a:solidFill>
              <a:schemeClr val="accent4"/>
            </a:solidFill>
          </a:ln>
        </p:spPr>
        <p:txBody>
          <a:bodyPr/>
          <a:lstStyle/>
          <a:p>
            <a:r>
              <a:rPr lang="en-US" dirty="0" smtClean="0">
                <a:latin typeface="Berlin Sans FB" pitchFamily="34" charset="0"/>
              </a:rPr>
              <a:t>What is a </a:t>
            </a:r>
            <a:r>
              <a:rPr lang="en-US" b="1" dirty="0" smtClean="0">
                <a:latin typeface="Berlin Sans FB" pitchFamily="34" charset="0"/>
              </a:rPr>
              <a:t>mental disorder</a:t>
            </a:r>
            <a:r>
              <a:rPr lang="en-US" dirty="0" smtClean="0">
                <a:latin typeface="Berlin Sans FB" pitchFamily="34" charset="0"/>
              </a:rPr>
              <a:t>?  </a:t>
            </a:r>
            <a:endParaRPr lang="en-US" dirty="0">
              <a:latin typeface="Berlin Sans FB" pitchFamily="34" charset="0"/>
            </a:endParaRPr>
          </a:p>
        </p:txBody>
      </p:sp>
      <p:sp>
        <p:nvSpPr>
          <p:cNvPr id="9" name="Content Placeholder 8"/>
          <p:cNvSpPr>
            <a:spLocks noGrp="1"/>
          </p:cNvSpPr>
          <p:nvPr>
            <p:ph idx="1"/>
          </p:nvPr>
        </p:nvSpPr>
        <p:spPr/>
        <p:txBody>
          <a:bodyPr/>
          <a:lstStyle/>
          <a:p>
            <a:pPr marL="0" indent="0" algn="ctr">
              <a:buNone/>
            </a:pPr>
            <a:endParaRPr lang="en-US" dirty="0" smtClean="0">
              <a:latin typeface="Trebuchet MS" pitchFamily="34" charset="0"/>
            </a:endParaRPr>
          </a:p>
          <a:p>
            <a:pPr marL="0" indent="0" algn="ctr">
              <a:buNone/>
            </a:pPr>
            <a:r>
              <a:rPr lang="en-US" dirty="0" smtClean="0">
                <a:latin typeface="Trebuchet MS" pitchFamily="34" charset="0"/>
              </a:rPr>
              <a:t>Patterns of </a:t>
            </a:r>
            <a:r>
              <a:rPr lang="en-US" i="1" dirty="0" smtClean="0">
                <a:latin typeface="Trebuchet MS" pitchFamily="34" charset="0"/>
              </a:rPr>
              <a:t>THINKING</a:t>
            </a:r>
            <a:r>
              <a:rPr lang="en-US" dirty="0" smtClean="0">
                <a:latin typeface="Trebuchet MS" pitchFamily="34" charset="0"/>
              </a:rPr>
              <a:t> or behavior, that cause a person significant EMOTIONAL pain or prevents normal functioning</a:t>
            </a:r>
          </a:p>
          <a:p>
            <a:pPr marL="0" indent="0">
              <a:buNone/>
            </a:pPr>
            <a:endParaRPr lang="en-US" dirty="0">
              <a:latin typeface="Trebuchet MS" pitchFamily="34" charset="0"/>
            </a:endParaRPr>
          </a:p>
        </p:txBody>
      </p:sp>
    </p:spTree>
    <p:extLst>
      <p:ext uri="{BB962C8B-B14F-4D97-AF65-F5344CB8AC3E}">
        <p14:creationId xmlns:p14="http://schemas.microsoft.com/office/powerpoint/2010/main" val="3193479587"/>
      </p:ext>
    </p:extLst>
  </p:cSld>
  <p:clrMapOvr>
    <a:masterClrMapping/>
  </p:clrMapOvr>
  <p:transition spd="slow">
    <p:pull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7150">
            <a:solidFill>
              <a:schemeClr val="accent4"/>
            </a:solidFill>
          </a:ln>
        </p:spPr>
        <p:txBody>
          <a:bodyPr>
            <a:normAutofit fontScale="90000"/>
          </a:bodyPr>
          <a:lstStyle/>
          <a:p>
            <a:r>
              <a:rPr lang="en-US" dirty="0" smtClean="0">
                <a:latin typeface="Berlin Sans FB" pitchFamily="34" charset="0"/>
              </a:rPr>
              <a:t>General Causes of Mental Disorders</a:t>
            </a:r>
            <a:r>
              <a:rPr lang="en-US" dirty="0" smtClean="0"/>
              <a:t> </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latin typeface="Trebuchet MS" pitchFamily="34" charset="0"/>
              </a:rPr>
              <a:t>Inherited traits</a:t>
            </a:r>
          </a:p>
          <a:p>
            <a:r>
              <a:rPr lang="en-US" dirty="0" smtClean="0">
                <a:latin typeface="Trebuchet MS" pitchFamily="34" charset="0"/>
              </a:rPr>
              <a:t>Negative life experiences (traumatic) </a:t>
            </a:r>
            <a:endParaRPr lang="en-US" dirty="0">
              <a:latin typeface="Trebuchet MS" pitchFamily="34" charset="0"/>
            </a:endParaRPr>
          </a:p>
          <a:p>
            <a:r>
              <a:rPr lang="en-US" dirty="0">
                <a:latin typeface="Trebuchet MS" pitchFamily="34" charset="0"/>
              </a:rPr>
              <a:t>Environmental exposures before birth</a:t>
            </a:r>
          </a:p>
          <a:p>
            <a:pPr lvl="1"/>
            <a:r>
              <a:rPr lang="en-US" dirty="0">
                <a:latin typeface="Trebuchet MS" pitchFamily="34" charset="0"/>
              </a:rPr>
              <a:t>Viruses, toxins, alcohol or drugs </a:t>
            </a:r>
            <a:endParaRPr lang="en-US" dirty="0" smtClean="0">
              <a:latin typeface="Trebuchet MS" pitchFamily="34" charset="0"/>
            </a:endParaRPr>
          </a:p>
          <a:p>
            <a:r>
              <a:rPr lang="en-US" dirty="0">
                <a:latin typeface="Trebuchet MS" pitchFamily="34" charset="0"/>
              </a:rPr>
              <a:t>Brain chemistry </a:t>
            </a:r>
            <a:endParaRPr lang="en-US" dirty="0" smtClean="0">
              <a:latin typeface="Trebuchet MS" pitchFamily="34" charset="0"/>
            </a:endParaRPr>
          </a:p>
          <a:p>
            <a:pPr marL="342900" lvl="1" indent="-342900">
              <a:buFont typeface="Arial" pitchFamily="34" charset="0"/>
              <a:buChar char="•"/>
            </a:pPr>
            <a:r>
              <a:rPr lang="en-US" dirty="0">
                <a:latin typeface="Trebuchet MS" pitchFamily="34" charset="0"/>
              </a:rPr>
              <a:t>Hormonal imbalances </a:t>
            </a:r>
          </a:p>
          <a:p>
            <a:endParaRPr lang="en-US" dirty="0" smtClean="0">
              <a:latin typeface="Trebuchet MS" pitchFamily="34" charset="0"/>
            </a:endParaRPr>
          </a:p>
          <a:p>
            <a:pPr marL="342900" lvl="1" indent="-342900">
              <a:buFont typeface="Arial" pitchFamily="34" charset="0"/>
              <a:buChar char="•"/>
            </a:pPr>
            <a:r>
              <a:rPr lang="en-US" dirty="0">
                <a:latin typeface="Trebuchet MS" pitchFamily="34" charset="0"/>
              </a:rPr>
              <a:t>Affects: daily functioning; thinking, feeling, mood &amp; ability of a person to relate to others</a:t>
            </a:r>
          </a:p>
          <a:p>
            <a:endParaRPr lang="en-US" dirty="0">
              <a:latin typeface="Trebuchet MS" pitchFamily="34" charset="0"/>
            </a:endParaRPr>
          </a:p>
          <a:p>
            <a:pPr lvl="1"/>
            <a:endParaRPr lang="en-US" dirty="0" smtClean="0">
              <a:latin typeface="Trebuchet MS" pitchFamily="34" charset="0"/>
            </a:endParaRPr>
          </a:p>
          <a:p>
            <a:pPr marL="457200" lvl="1" indent="0">
              <a:buNone/>
            </a:pPr>
            <a:endParaRPr lang="en-US" dirty="0">
              <a:latin typeface="Trebuchet MS" pitchFamily="34" charset="0"/>
            </a:endParaRPr>
          </a:p>
        </p:txBody>
      </p:sp>
    </p:spTree>
    <p:extLst>
      <p:ext uri="{BB962C8B-B14F-4D97-AF65-F5344CB8AC3E}">
        <p14:creationId xmlns:p14="http://schemas.microsoft.com/office/powerpoint/2010/main" val="1907632954"/>
      </p:ext>
    </p:extLst>
  </p:cSld>
  <p:clrMapOvr>
    <a:masterClrMapping/>
  </p:clrMapOvr>
  <p:transition spd="slow">
    <p:pull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18655</TotalTime>
  <Words>2638</Words>
  <Application>Microsoft Office PowerPoint</Application>
  <PresentationFormat>On-screen Show (4:3)</PresentationFormat>
  <Paragraphs>528</Paragraphs>
  <Slides>65</Slides>
  <Notes>24</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Mental Health </vt:lpstr>
      <vt:lpstr>What is mental/emotional health?</vt:lpstr>
      <vt:lpstr>Characteristics of GOOD mental health</vt:lpstr>
      <vt:lpstr>Characteristics of poor mental health</vt:lpstr>
      <vt:lpstr>Personality</vt:lpstr>
      <vt:lpstr>Abraham Maslow </vt:lpstr>
      <vt:lpstr>Maslow's Hierarchy of Needs</vt:lpstr>
      <vt:lpstr>What is a mental disorder?  </vt:lpstr>
      <vt:lpstr>General Causes of Mental Disorders </vt:lpstr>
      <vt:lpstr>Mental Health Quiz Please reply saying: “true or false”</vt:lpstr>
      <vt:lpstr>TRUE……..</vt:lpstr>
      <vt:lpstr>There is a chemical imbalance in the brain of a person with a mental illness.   </vt:lpstr>
      <vt:lpstr>Optical Illusions</vt:lpstr>
      <vt:lpstr>PowerPoint Presentation</vt:lpstr>
      <vt:lpstr>PowerPoint Presentation</vt:lpstr>
      <vt:lpstr>PowerPoint Presentation</vt:lpstr>
      <vt:lpstr>Say the color of each word</vt:lpstr>
      <vt:lpstr>Are the horizontal lines straight or diagonal? </vt:lpstr>
      <vt:lpstr>PowerPoint Presentation</vt:lpstr>
      <vt:lpstr>PowerPoint Presentation</vt:lpstr>
      <vt:lpstr>PowerPoint Presentation</vt:lpstr>
      <vt:lpstr>Do you see a face or a word?</vt:lpstr>
      <vt:lpstr>Compare—HOW WOULD YOU FEEL IF YOU COULDN’T FIGURE THESE OUT?   That is how a person with mental Illness could be feeling. They do not see things like you.</vt:lpstr>
      <vt:lpstr>Mental Disorders</vt:lpstr>
      <vt:lpstr>Obsessive-Compulsive Disorder (OCD)</vt:lpstr>
      <vt:lpstr>Phobias </vt:lpstr>
      <vt:lpstr>PowerPoint Presentation</vt:lpstr>
      <vt:lpstr>Schizophrenia </vt:lpstr>
      <vt:lpstr>Testing…Testing…Testing…</vt:lpstr>
      <vt:lpstr>Dissociative Identity Disorder (Multiple Personalities)</vt:lpstr>
      <vt:lpstr>Attention-Deficit Hyperactivity Disorder (ADHD)</vt:lpstr>
      <vt:lpstr>Signs &amp; Symptoms </vt:lpstr>
      <vt:lpstr>Addiction </vt:lpstr>
      <vt:lpstr>Anorexia Nervosa </vt:lpstr>
      <vt:lpstr>Reactions to Video </vt:lpstr>
      <vt:lpstr>Warning Signs </vt:lpstr>
      <vt:lpstr>Health Risks </vt:lpstr>
      <vt:lpstr>Bulimia Nervosa </vt:lpstr>
      <vt:lpstr>Warning Signs</vt:lpstr>
      <vt:lpstr>Health Risks </vt:lpstr>
      <vt:lpstr>Depression</vt:lpstr>
      <vt:lpstr>Depression</vt:lpstr>
      <vt:lpstr>Depression </vt:lpstr>
      <vt:lpstr>PowerPoint Presentation</vt:lpstr>
      <vt:lpstr>Seasonal Affective Disorder (SAD)</vt:lpstr>
      <vt:lpstr>Bipolar Disorder  (Also known as Manic Depression)</vt:lpstr>
      <vt:lpstr>Depression Symptoms </vt:lpstr>
      <vt:lpstr>PowerPoint Presentation</vt:lpstr>
      <vt:lpstr>Some People Believe Mental Illness is Uncommon</vt:lpstr>
      <vt:lpstr>Suicide </vt:lpstr>
      <vt:lpstr>Suicide: Warning Signs </vt:lpstr>
      <vt:lpstr>https://www.youtube.com/watch?feature=player_detailpage&amp;v=3BByqa7bhto </vt:lpstr>
      <vt:lpstr>Self-Harm </vt:lpstr>
      <vt:lpstr>Common Behaviors </vt:lpstr>
      <vt:lpstr>PowerPoint Presentation</vt:lpstr>
      <vt:lpstr>https://www.youtube.com/watch?feature=player_detailpage&amp;v=zOK7ijzywgs  </vt:lpstr>
      <vt:lpstr>How you can help</vt:lpstr>
      <vt:lpstr>You are part of the PROBLEM if you:</vt:lpstr>
      <vt:lpstr>You are part of the SOLUTION if you:</vt:lpstr>
      <vt:lpstr>You are part of the SOLUTION if you:</vt:lpstr>
      <vt:lpstr>Can you recover? </vt:lpstr>
      <vt:lpstr>Prevention Strategies </vt:lpstr>
      <vt:lpstr>Five Stages of Grief</vt:lpstr>
      <vt:lpstr>PowerPoint Presentation</vt:lpstr>
      <vt:lpstr>https://www.youtube.com/watch?v=G_Z3lmidmrY </vt:lpstr>
    </vt:vector>
  </TitlesOfParts>
  <Company>WSU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LGerleve</dc:creator>
  <cp:lastModifiedBy>user</cp:lastModifiedBy>
  <cp:revision>266</cp:revision>
  <cp:lastPrinted>2014-04-10T18:19:56Z</cp:lastPrinted>
  <dcterms:created xsi:type="dcterms:W3CDTF">2012-07-26T17:59:35Z</dcterms:created>
  <dcterms:modified xsi:type="dcterms:W3CDTF">2015-12-22T15:53:16Z</dcterms:modified>
</cp:coreProperties>
</file>