
<file path=[Content_Types].xml><?xml version="1.0" encoding="utf-8"?>
<Types xmlns="http://schemas.openxmlformats.org/package/2006/content-types">
  <Default ContentType="image/jpeg" Extension="jpg"/>
  <Default ContentType="application/vnd.openxmlformats-package.relationships+xml" Extension="rels"/>
  <Default ContentType="image/png" Extension="png"/>
  <Default ContentType="application/xml" Extension="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4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3.xml"/>
  <Override ContentType="application/vnd.openxmlformats-officedocument.theme+xml" PartName="/ppt/theme/theme2.xml"/>
  <Override ContentType="application/vnd.openxmlformats-officedocument.theme+xml" PartName="/ppt/theme/theme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7.xml"/>
  <Override ContentType="application/vnd.openxmlformats-officedocument.presentationml.slide+xml" PartName="/ppt/slides/slide1.xml"/>
  <Override ContentType="application/vnd.openxmlformats-officedocument.presentationml.slide+xml" PartName="/ppt/slides/slide8.xml"/>
  <Override ContentType="application/vnd.openxmlformats-officedocument.presentationml.slide+xml" PartName="/ppt/slides/slide4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3.xml"/>
  <Override ContentType="application/vnd.openxmlformats-officedocument.presentationml.tableStyles+xml" PartName="/ppt/tableStyle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strictFirstAndLastChars="0" saveSubsetFonts="1">
  <p:sldMasterIdLst>
    <p:sldMasterId id="214748365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5143500" cx="9144000"/>
  <p:notesSz cx="6858000" cy="9144000"/>
  <p:defaultTextStyle>
    <a:defPPr marR="0" rtl="0" algn="l">
      <a:lnSpc>
        <a:spcPct val="100000"/>
      </a:lnSpc>
      <a:spcBef>
        <a:spcPts val="0"/>
      </a:spcBef>
      <a:spcAft>
        <a:spcPts val="0"/>
      </a:spcAft>
    </a:defPPr>
    <a:lvl1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Id="rId2" Type="http://schemas.openxmlformats.org/officeDocument/2006/relationships/presProps" Target="presProps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" Type="http://schemas.openxmlformats.org/officeDocument/2006/relationships/theme" Target="theme/theme2.xml"/><Relationship Id="rId4" Type="http://schemas.openxmlformats.org/officeDocument/2006/relationships/slideMaster" Target="slideMasters/slideMaster1.xml"/><Relationship Id="rId10" Type="http://schemas.openxmlformats.org/officeDocument/2006/relationships/slide" Target="slides/slide5.xml"/><Relationship Id="rId3" Type="http://schemas.openxmlformats.org/officeDocument/2006/relationships/tableStyles" Target="tableStyles.xml"/><Relationship Id="rId11" Type="http://schemas.openxmlformats.org/officeDocument/2006/relationships/slide" Target="slides/slide6.xml"/><Relationship Id="rId9" Type="http://schemas.openxmlformats.org/officeDocument/2006/relationships/slide" Target="slides/slide4.xml"/><Relationship Id="rId6" Type="http://schemas.openxmlformats.org/officeDocument/2006/relationships/slide" Target="slides/slide1.xml"/><Relationship Id="rId5" Type="http://schemas.openxmlformats.org/officeDocument/2006/relationships/notesMaster" Target="notesMasters/notesMaster1.xml"/><Relationship Id="rId8" Type="http://schemas.openxmlformats.org/officeDocument/2006/relationships/slide" Target="slides/slide3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3" name="Shape 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36" name="Shape 3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2" name="Shape 4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50" name="Shape 5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57" name="Shape 5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64" name="Shape 6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71" name="Shape 7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81" name="Shape 8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88" name="Shape 8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 txBox="1"/>
          <p:nvPr>
            <p:ph type="ctrTitle"/>
          </p:nvPr>
        </p:nvSpPr>
        <p:spPr>
          <a:xfrm>
            <a:off x="685800" y="1583342"/>
            <a:ext cx="7772400" cy="1159856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algn="ctr">
              <a:spcBef>
                <a:spcPts val="0"/>
              </a:spcBef>
              <a:buSzPct val="100000"/>
              <a:defRPr sz="4800"/>
            </a:lvl1pPr>
            <a:lvl2pPr algn="ctr">
              <a:spcBef>
                <a:spcPts val="0"/>
              </a:spcBef>
              <a:buSzPct val="100000"/>
              <a:defRPr sz="4800"/>
            </a:lvl2pPr>
            <a:lvl3pPr algn="ctr">
              <a:spcBef>
                <a:spcPts val="0"/>
              </a:spcBef>
              <a:buSzPct val="100000"/>
              <a:defRPr sz="4800"/>
            </a:lvl3pPr>
            <a:lvl4pPr algn="ctr">
              <a:spcBef>
                <a:spcPts val="0"/>
              </a:spcBef>
              <a:buSzPct val="100000"/>
              <a:defRPr sz="4800"/>
            </a:lvl4pPr>
            <a:lvl5pPr algn="ctr">
              <a:spcBef>
                <a:spcPts val="0"/>
              </a:spcBef>
              <a:buSzPct val="100000"/>
              <a:defRPr sz="4800"/>
            </a:lvl5pPr>
            <a:lvl6pPr algn="ctr">
              <a:spcBef>
                <a:spcPts val="0"/>
              </a:spcBef>
              <a:buSzPct val="100000"/>
              <a:defRPr sz="4800"/>
            </a:lvl6pPr>
            <a:lvl7pPr algn="ctr">
              <a:spcBef>
                <a:spcPts val="0"/>
              </a:spcBef>
              <a:buSzPct val="100000"/>
              <a:defRPr sz="4800"/>
            </a:lvl7pPr>
            <a:lvl8pPr algn="ctr">
              <a:spcBef>
                <a:spcPts val="0"/>
              </a:spcBef>
              <a:buSzPct val="100000"/>
              <a:defRPr sz="4800"/>
            </a:lvl8pPr>
            <a:lvl9pPr algn="ctr">
              <a:spcBef>
                <a:spcPts val="0"/>
              </a:spcBef>
              <a:buSzPct val="100000"/>
              <a:defRPr sz="4800"/>
            </a:lvl9pPr>
          </a:lstStyle>
          <a:p/>
        </p:txBody>
      </p:sp>
      <p:sp>
        <p:nvSpPr>
          <p:cNvPr id="10" name="Shape 10"/>
          <p:cNvSpPr txBox="1"/>
          <p:nvPr>
            <p:ph idx="1" type="subTitle"/>
          </p:nvPr>
        </p:nvSpPr>
        <p:spPr>
          <a:xfrm>
            <a:off x="685800" y="2840053"/>
            <a:ext cx="7772400" cy="784737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algn="ctr">
              <a:spcBef>
                <a:spcPts val="0"/>
              </a:spcBef>
              <a:buClr>
                <a:schemeClr val="dk2"/>
              </a:buClr>
              <a:buNone/>
              <a:defRPr>
                <a:solidFill>
                  <a:schemeClr val="dk2"/>
                </a:solidFill>
              </a:defRPr>
            </a:lvl1pPr>
            <a:lvl2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2pPr>
            <a:lvl3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3pPr>
            <a:lvl4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4pPr>
            <a:lvl5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5pPr>
            <a:lvl6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6pPr>
            <a:lvl7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7pPr>
            <a:lvl8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8pPr>
            <a:lvl9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1" name="Shape 11"/>
          <p:cNvSpPr txBox="1"/>
          <p:nvPr>
            <p:ph idx="12" type="sldNum"/>
          </p:nvPr>
        </p:nvSpPr>
        <p:spPr>
          <a:xfrm>
            <a:off x="8556791" y="4749850"/>
            <a:ext cx="548699" cy="393524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 txBox="1"/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14" name="Shape 14"/>
          <p:cNvSpPr txBox="1"/>
          <p:nvPr>
            <p:ph idx="1" type="body"/>
          </p:nvPr>
        </p:nvSpPr>
        <p:spPr>
          <a:xfrm>
            <a:off x="457200" y="1200150"/>
            <a:ext cx="8229600" cy="372568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15" name="Shape 15"/>
          <p:cNvSpPr txBox="1"/>
          <p:nvPr>
            <p:ph idx="12" type="sldNum"/>
          </p:nvPr>
        </p:nvSpPr>
        <p:spPr>
          <a:xfrm>
            <a:off x="8556791" y="4749850"/>
            <a:ext cx="548699" cy="393524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/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18" name="Shape 18"/>
          <p:cNvSpPr txBox="1"/>
          <p:nvPr>
            <p:ph idx="1" type="body"/>
          </p:nvPr>
        </p:nvSpPr>
        <p:spPr>
          <a:xfrm>
            <a:off x="457200" y="1200150"/>
            <a:ext cx="3994525" cy="372568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19" name="Shape 19"/>
          <p:cNvSpPr txBox="1"/>
          <p:nvPr>
            <p:ph idx="2" type="body"/>
          </p:nvPr>
        </p:nvSpPr>
        <p:spPr>
          <a:xfrm>
            <a:off x="4692273" y="1200150"/>
            <a:ext cx="3994525" cy="372568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20" name="Shape 20"/>
          <p:cNvSpPr txBox="1"/>
          <p:nvPr>
            <p:ph idx="12" type="sldNum"/>
          </p:nvPr>
        </p:nvSpPr>
        <p:spPr>
          <a:xfrm>
            <a:off x="8556791" y="4749850"/>
            <a:ext cx="548699" cy="393524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/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23" name="Shape 23"/>
          <p:cNvSpPr txBox="1"/>
          <p:nvPr>
            <p:ph idx="12" type="sldNum"/>
          </p:nvPr>
        </p:nvSpPr>
        <p:spPr>
          <a:xfrm>
            <a:off x="8556791" y="4749850"/>
            <a:ext cx="548699" cy="393524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/>
          <p:nvPr>
            <p:ph idx="1" type="body"/>
          </p:nvPr>
        </p:nvSpPr>
        <p:spPr>
          <a:xfrm>
            <a:off x="457200" y="4406309"/>
            <a:ext cx="8229600" cy="51952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algn="ctr">
              <a:spcBef>
                <a:spcPts val="360"/>
              </a:spcBef>
              <a:buSzPct val="100000"/>
              <a:buNone/>
              <a:defRPr sz="1800"/>
            </a:lvl1pPr>
          </a:lstStyle>
          <a:p/>
        </p:txBody>
      </p:sp>
      <p:sp>
        <p:nvSpPr>
          <p:cNvPr id="26" name="Shape 26"/>
          <p:cNvSpPr txBox="1"/>
          <p:nvPr>
            <p:ph idx="12" type="sldNum"/>
          </p:nvPr>
        </p:nvSpPr>
        <p:spPr>
          <a:xfrm>
            <a:off x="8556791" y="4749850"/>
            <a:ext cx="548699" cy="393524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 txBox="1"/>
          <p:nvPr>
            <p:ph idx="12" type="sldNum"/>
          </p:nvPr>
        </p:nvSpPr>
        <p:spPr>
          <a:xfrm>
            <a:off x="8556791" y="4749850"/>
            <a:ext cx="548699" cy="393524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00.jpg"/><Relationship Id="rId4" Type="http://schemas.openxmlformats.org/officeDocument/2006/relationships/slideLayout" Target="../slideLayouts/slideLayout3.xml"/><Relationship Id="rId3" Type="http://schemas.openxmlformats.org/officeDocument/2006/relationships/slideLayout" Target="../slideLayouts/slideLayout2.xml"/><Relationship Id="rId6" Type="http://schemas.openxmlformats.org/officeDocument/2006/relationships/slideLayout" Target="../slideLayouts/slideLayout5.xml"/><Relationship Id="rId5" Type="http://schemas.openxmlformats.org/officeDocument/2006/relationships/slideLayout" Target="../slideLayouts/slideLayout4.xml"/><Relationship Id="rId8" Type="http://schemas.openxmlformats.org/officeDocument/2006/relationships/theme" Target="../theme/theme3.xml"/><Relationship Id="rId7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4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 txBox="1"/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1pPr>
            <a:lvl2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2pPr>
            <a:lvl3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3pPr>
            <a:lvl4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4pPr>
            <a:lvl5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5pPr>
            <a:lvl6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6pPr>
            <a:lvl7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7pPr>
            <a:lvl8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8pPr>
            <a:lvl9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6" name="Shape 6"/>
          <p:cNvSpPr txBox="1"/>
          <p:nvPr>
            <p:ph idx="1" type="body"/>
          </p:nvPr>
        </p:nvSpPr>
        <p:spPr>
          <a:xfrm>
            <a:off x="457200" y="1200150"/>
            <a:ext cx="8229600" cy="372568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>
              <a:spcBef>
                <a:spcPts val="600"/>
              </a:spcBef>
              <a:buClr>
                <a:schemeClr val="dk1"/>
              </a:buClr>
              <a:buSzPct val="100000"/>
              <a:defRPr sz="3000">
                <a:solidFill>
                  <a:schemeClr val="dk1"/>
                </a:solidFill>
              </a:defRPr>
            </a:lvl1pPr>
            <a:lvl2pPr>
              <a:spcBef>
                <a:spcPts val="480"/>
              </a:spcBef>
              <a:buClr>
                <a:schemeClr val="dk1"/>
              </a:buClr>
              <a:buSzPct val="100000"/>
              <a:defRPr sz="2400">
                <a:solidFill>
                  <a:schemeClr val="dk1"/>
                </a:solidFill>
              </a:defRPr>
            </a:lvl2pPr>
            <a:lvl3pPr>
              <a:spcBef>
                <a:spcPts val="480"/>
              </a:spcBef>
              <a:buClr>
                <a:schemeClr val="dk1"/>
              </a:buClr>
              <a:buSzPct val="100000"/>
              <a:defRPr sz="2400">
                <a:solidFill>
                  <a:schemeClr val="dk1"/>
                </a:solidFill>
              </a:defRPr>
            </a:lvl3pPr>
            <a:lvl4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4pPr>
            <a:lvl5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5pPr>
            <a:lvl6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6pPr>
            <a:lvl7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7pPr>
            <a:lvl8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8pPr>
            <a:lvl9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Shape 7"/>
          <p:cNvSpPr txBox="1"/>
          <p:nvPr>
            <p:ph idx="12" type="sldNum"/>
          </p:nvPr>
        </p:nvSpPr>
        <p:spPr>
          <a:xfrm>
            <a:off x="8556791" y="4749850"/>
            <a:ext cx="548699" cy="39352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>
            <a:lvl1pPr algn="r">
              <a:spcBef>
                <a:spcPts val="0"/>
              </a:spcBef>
              <a:buNone/>
              <a:defRPr sz="1300">
                <a:solidFill>
                  <a:schemeClr val="dk1"/>
                </a:solidFill>
              </a:defRPr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</p:sldLayoutIdLst>
  <p:hf dt="0" ftr="0" hdr="0" sldNum="0"/>
  <p:txStyles>
    <p:title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X6N6IsuF7Do" TargetMode="External"/><Relationship Id="rId3" Type="http://schemas.openxmlformats.org/officeDocument/2006/relationships/image" Target="../media/image02.png"/></Relationships>
</file>

<file path=ppt/slides/_rels/slide5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owl.english.purdue.edu/owl/" TargetMode="External"/><Relationship Id="rId3" Type="http://schemas.openxmlformats.org/officeDocument/2006/relationships/image" Target="../media/image0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/>
          <p:nvPr>
            <p:ph type="ctrTitle"/>
          </p:nvPr>
        </p:nvSpPr>
        <p:spPr>
          <a:xfrm>
            <a:off x="1066800" y="1720267"/>
            <a:ext cx="7772400" cy="1159799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>
                <a:solidFill>
                  <a:srgbClr val="0000FF"/>
                </a:solidFill>
              </a:rPr>
              <a:t>MLA Formatting</a:t>
            </a:r>
          </a:p>
        </p:txBody>
      </p:sp>
      <p:sp>
        <p:nvSpPr>
          <p:cNvPr id="31" name="Shape 31"/>
          <p:cNvSpPr txBox="1"/>
          <p:nvPr>
            <p:ph idx="1" type="subTitle"/>
          </p:nvPr>
        </p:nvSpPr>
        <p:spPr>
          <a:xfrm>
            <a:off x="1676400" y="2840053"/>
            <a:ext cx="7772400" cy="7847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457200" algn="l">
              <a:spcBef>
                <a:spcPts val="0"/>
              </a:spcBef>
              <a:buNone/>
            </a:pPr>
            <a:r>
              <a:rPr lang="en"/>
              <a:t>LT: I can name the elements needed to format a document in MLA and use these elements in my own documents. </a:t>
            </a:r>
          </a:p>
        </p:txBody>
      </p:sp>
      <p:sp>
        <p:nvSpPr>
          <p:cNvPr id="32" name="Shape 32"/>
          <p:cNvSpPr txBox="1"/>
          <p:nvPr/>
        </p:nvSpPr>
        <p:spPr>
          <a:xfrm>
            <a:off x="163950" y="189975"/>
            <a:ext cx="1413900" cy="15524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/>
              <a:t>Mary Johnson</a:t>
            </a:r>
          </a:p>
          <a:p>
            <a:pPr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rtl="0">
              <a:spcBef>
                <a:spcPts val="0"/>
              </a:spcBef>
              <a:buNone/>
            </a:pPr>
            <a:r>
              <a:rPr lang="en"/>
              <a:t>Ms. Reisdorf</a:t>
            </a:r>
          </a:p>
          <a:p>
            <a:pPr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rtl="0">
              <a:spcBef>
                <a:spcPts val="0"/>
              </a:spcBef>
              <a:buNone/>
            </a:pPr>
            <a:r>
              <a:rPr lang="en"/>
              <a:t>English 9B</a:t>
            </a:r>
          </a:p>
          <a:p>
            <a:pPr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>
              <a:spcBef>
                <a:spcPts val="0"/>
              </a:spcBef>
              <a:buNone/>
            </a:pPr>
            <a:r>
              <a:rPr lang="en"/>
              <a:t>1/23/15</a:t>
            </a:r>
          </a:p>
        </p:txBody>
      </p:sp>
      <p:sp>
        <p:nvSpPr>
          <p:cNvPr id="33" name="Shape 33"/>
          <p:cNvSpPr txBox="1"/>
          <p:nvPr/>
        </p:nvSpPr>
        <p:spPr>
          <a:xfrm>
            <a:off x="7736100" y="103250"/>
            <a:ext cx="1231800" cy="33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Johnson 1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>
                <a:solidFill>
                  <a:srgbClr val="0000FF"/>
                </a:solidFill>
              </a:rPr>
              <a:t>When &amp; Why do I need to use MLA</a:t>
            </a:r>
          </a:p>
        </p:txBody>
      </p:sp>
      <p:sp>
        <p:nvSpPr>
          <p:cNvPr id="39" name="Shape 39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>
                <a:solidFill>
                  <a:srgbClr val="CC0000"/>
                </a:solidFill>
              </a:rPr>
              <a:t>When: </a:t>
            </a:r>
            <a:r>
              <a:rPr lang="en"/>
              <a:t>Typically used in the liberal arts and</a:t>
            </a:r>
          </a:p>
          <a:p>
            <a:pPr rtl="0">
              <a:spcBef>
                <a:spcPts val="0"/>
              </a:spcBef>
              <a:buNone/>
            </a:pPr>
            <a:r>
              <a:rPr lang="en"/>
              <a:t>          humanities (English, Social Studies, etc.)</a:t>
            </a:r>
          </a:p>
          <a:p>
            <a:pPr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rtl="0">
              <a:spcBef>
                <a:spcPts val="0"/>
              </a:spcBef>
              <a:buNone/>
            </a:pPr>
            <a:r>
              <a:rPr lang="en">
                <a:solidFill>
                  <a:srgbClr val="CC0000"/>
                </a:solidFill>
              </a:rPr>
              <a:t>Why:</a:t>
            </a:r>
            <a:r>
              <a:rPr lang="en"/>
              <a:t>  Having a common formatting system </a:t>
            </a:r>
          </a:p>
          <a:p>
            <a:pPr rtl="0">
              <a:spcBef>
                <a:spcPts val="0"/>
              </a:spcBef>
              <a:buNone/>
            </a:pPr>
            <a:r>
              <a:rPr lang="en"/>
              <a:t>          makes it easier for readers to read and </a:t>
            </a:r>
          </a:p>
          <a:p>
            <a:pPr>
              <a:spcBef>
                <a:spcPts val="0"/>
              </a:spcBef>
              <a:buNone/>
            </a:pPr>
            <a:r>
              <a:rPr lang="en"/>
              <a:t>          navigate through your work.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 txBox="1"/>
          <p:nvPr>
            <p:ph type="title"/>
          </p:nvPr>
        </p:nvSpPr>
        <p:spPr>
          <a:xfrm>
            <a:off x="457200" y="-175021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>
                <a:solidFill>
                  <a:srgbClr val="0000FF"/>
                </a:solidFill>
              </a:rPr>
              <a:t>MLA Checklist: (write this down)</a:t>
            </a:r>
          </a:p>
        </p:txBody>
      </p:sp>
      <p:sp>
        <p:nvSpPr>
          <p:cNvPr id="45" name="Shape 45"/>
          <p:cNvSpPr txBox="1"/>
          <p:nvPr>
            <p:ph idx="1" type="body"/>
          </p:nvPr>
        </p:nvSpPr>
        <p:spPr>
          <a:xfrm>
            <a:off x="1066800" y="438150"/>
            <a:ext cx="6834599" cy="47055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b="1" lang="en" sz="2400">
                <a:solidFill>
                  <a:srgbClr val="CC0000"/>
                </a:solidFill>
              </a:rPr>
              <a:t>⏩   Header</a:t>
            </a:r>
          </a:p>
          <a:p>
            <a:pPr rtl="0">
              <a:spcBef>
                <a:spcPts val="0"/>
              </a:spcBef>
              <a:buNone/>
            </a:pPr>
            <a:r>
              <a:rPr lang="en" sz="2400"/>
              <a:t>	⏩ First and Last Name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2400"/>
              <a:t>	⏩ Teacher’s Name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2400"/>
              <a:t>	⏩ Name of Class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2400"/>
              <a:t>	⏩ Date</a:t>
            </a:r>
          </a:p>
          <a:p>
            <a:pPr lvl="0" rtl="0">
              <a:spcBef>
                <a:spcPts val="0"/>
              </a:spcBef>
              <a:buNone/>
            </a:pPr>
            <a:r>
              <a:rPr b="1" lang="en" sz="2400">
                <a:solidFill>
                  <a:srgbClr val="CC0000"/>
                </a:solidFill>
              </a:rPr>
              <a:t>⏩  Page #s W/ Last Name</a:t>
            </a:r>
          </a:p>
          <a:p>
            <a:pPr lvl="0" rtl="0">
              <a:spcBef>
                <a:spcPts val="0"/>
              </a:spcBef>
              <a:buNone/>
            </a:pPr>
            <a:r>
              <a:rPr b="1" lang="en" sz="2400">
                <a:solidFill>
                  <a:srgbClr val="CC0000"/>
                </a:solidFill>
              </a:rPr>
              <a:t>⏩  Correct Font</a:t>
            </a:r>
          </a:p>
          <a:p>
            <a:pPr indent="457200" lvl="0" rtl="0">
              <a:spcBef>
                <a:spcPts val="0"/>
              </a:spcBef>
              <a:buNone/>
            </a:pPr>
            <a:r>
              <a:rPr lang="en" sz="2400"/>
              <a:t>⏩  Size 12</a:t>
            </a:r>
          </a:p>
          <a:p>
            <a:pPr indent="457200" lvl="0" rtl="0">
              <a:spcBef>
                <a:spcPts val="0"/>
              </a:spcBef>
              <a:buNone/>
            </a:pPr>
            <a:r>
              <a:rPr lang="en" sz="2400"/>
              <a:t>⏩  Times New Roman/Arial</a:t>
            </a:r>
          </a:p>
          <a:p>
            <a:pPr lvl="0" rtl="0">
              <a:spcBef>
                <a:spcPts val="0"/>
              </a:spcBef>
              <a:buNone/>
            </a:pPr>
            <a:r>
              <a:rPr b="1" lang="en" sz="2400">
                <a:solidFill>
                  <a:srgbClr val="CC0000"/>
                </a:solidFill>
              </a:rPr>
              <a:t>⏩  Double Space &amp; One Inch Margins</a:t>
            </a:r>
          </a:p>
          <a:p>
            <a:pPr indent="457200" lvl="0" rtl="0">
              <a:spcBef>
                <a:spcPts val="0"/>
              </a:spcBef>
              <a:buNone/>
            </a:pPr>
            <a:r>
              <a:t/>
            </a:r>
            <a:endParaRPr sz="2500"/>
          </a:p>
          <a:p>
            <a:pPr indent="457200" lvl="0" rtl="0">
              <a:spcBef>
                <a:spcPts val="0"/>
              </a:spcBef>
              <a:buNone/>
            </a:pPr>
            <a:r>
              <a:t/>
            </a:r>
            <a:endParaRPr sz="2500"/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2500"/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lvl="0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/>
          </a:p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6" name="Shape 46"/>
          <p:cNvSpPr/>
          <p:nvPr/>
        </p:nvSpPr>
        <p:spPr>
          <a:xfrm>
            <a:off x="6089050" y="690750"/>
            <a:ext cx="1644900" cy="1886399"/>
          </a:xfrm>
          <a:prstGeom prst="rect">
            <a:avLst/>
          </a:prstGeom>
          <a:solidFill>
            <a:srgbClr val="FFFFFF"/>
          </a:solidFill>
          <a:ln cap="flat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/>
              <a:t>Mary Johnson</a:t>
            </a:r>
          </a:p>
          <a:p>
            <a:pPr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rtl="0">
              <a:spcBef>
                <a:spcPts val="0"/>
              </a:spcBef>
              <a:buNone/>
            </a:pPr>
            <a:r>
              <a:rPr lang="en"/>
              <a:t>Ms. Reisdorf</a:t>
            </a:r>
          </a:p>
          <a:p>
            <a:pPr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rtl="0">
              <a:spcBef>
                <a:spcPts val="0"/>
              </a:spcBef>
              <a:buNone/>
            </a:pPr>
            <a:r>
              <a:rPr lang="en"/>
              <a:t>English 9B</a:t>
            </a:r>
          </a:p>
          <a:p>
            <a:pPr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>
              <a:spcBef>
                <a:spcPts val="0"/>
              </a:spcBef>
              <a:buNone/>
            </a:pPr>
            <a:r>
              <a:rPr lang="en"/>
              <a:t>1/23/15</a:t>
            </a:r>
          </a:p>
        </p:txBody>
      </p:sp>
      <p:sp>
        <p:nvSpPr>
          <p:cNvPr id="47" name="Shape 47"/>
          <p:cNvSpPr/>
          <p:nvPr/>
        </p:nvSpPr>
        <p:spPr>
          <a:xfrm>
            <a:off x="6089050" y="2975800"/>
            <a:ext cx="1644900" cy="439500"/>
          </a:xfrm>
          <a:prstGeom prst="rect">
            <a:avLst/>
          </a:prstGeom>
          <a:solidFill>
            <a:srgbClr val="FFFFFF"/>
          </a:solidFill>
          <a:ln cap="flat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Reisdorf 1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 txBox="1"/>
          <p:nvPr>
            <p:ph type="title"/>
          </p:nvPr>
        </p:nvSpPr>
        <p:spPr>
          <a:xfrm>
            <a:off x="457200" y="-98821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>
                <a:solidFill>
                  <a:srgbClr val="0000FF"/>
                </a:solidFill>
              </a:rPr>
              <a:t>Example:</a:t>
            </a:r>
          </a:p>
        </p:txBody>
      </p:sp>
      <p:pic>
        <p:nvPicPr>
          <p:cNvPr id="53" name="Shape 5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23225" y="839950"/>
            <a:ext cx="5834324" cy="3775149"/>
          </a:xfrm>
          <a:prstGeom prst="rect">
            <a:avLst/>
          </a:prstGeom>
          <a:noFill/>
          <a:ln>
            <a:noFill/>
          </a:ln>
        </p:spPr>
      </p:pic>
      <p:sp>
        <p:nvSpPr>
          <p:cNvPr id="54" name="Shape 54"/>
          <p:cNvSpPr txBox="1"/>
          <p:nvPr/>
        </p:nvSpPr>
        <p:spPr>
          <a:xfrm>
            <a:off x="2425250" y="4563800"/>
            <a:ext cx="5326200" cy="269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u="sng">
                <a:solidFill>
                  <a:schemeClr val="hlink"/>
                </a:solidFill>
                <a:hlinkClick r:id="rId4"/>
              </a:rPr>
              <a:t>How to format document in Google Docs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Parenthetical Citations</a:t>
            </a:r>
          </a:p>
        </p:txBody>
      </p:sp>
      <p:sp>
        <p:nvSpPr>
          <p:cNvPr id="60" name="Shape 60"/>
          <p:cNvSpPr txBox="1"/>
          <p:nvPr>
            <p:ph idx="1" type="body"/>
          </p:nvPr>
        </p:nvSpPr>
        <p:spPr>
          <a:xfrm>
            <a:off x="457200" y="910975"/>
            <a:ext cx="8229600" cy="38625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 sz="2500"/>
              <a:t>When using textual evidence, you must cite it with an </a:t>
            </a:r>
            <a:r>
              <a:rPr b="1" lang="en" sz="2500">
                <a:solidFill>
                  <a:srgbClr val="FF0000"/>
                </a:solidFill>
              </a:rPr>
              <a:t>in-text parenthetical citation. </a:t>
            </a:r>
          </a:p>
          <a:p>
            <a:pPr rtl="0">
              <a:spcBef>
                <a:spcPts val="0"/>
              </a:spcBef>
              <a:buNone/>
            </a:pPr>
            <a:r>
              <a:t/>
            </a:r>
            <a:endParaRPr b="1">
              <a:solidFill>
                <a:srgbClr val="0000FF"/>
              </a:solidFill>
            </a:endParaRPr>
          </a:p>
          <a:p>
            <a:pPr rtl="0">
              <a:spcBef>
                <a:spcPts val="0"/>
              </a:spcBef>
              <a:buNone/>
            </a:pPr>
            <a:r>
              <a:t/>
            </a:r>
            <a:endParaRPr b="1" u="sng">
              <a:solidFill>
                <a:srgbClr val="0000FF"/>
              </a:solidFill>
            </a:endParaRPr>
          </a:p>
          <a:p>
            <a:pPr rtl="0">
              <a:spcBef>
                <a:spcPts val="0"/>
              </a:spcBef>
              <a:buNone/>
            </a:pPr>
            <a:r>
              <a:t/>
            </a:r>
            <a:endParaRPr b="1" sz="2000" u="sng">
              <a:solidFill>
                <a:srgbClr val="000000"/>
              </a:solidFill>
            </a:endParaRPr>
          </a:p>
          <a:p>
            <a:pPr rtl="0">
              <a:spcBef>
                <a:spcPts val="0"/>
              </a:spcBef>
              <a:buNone/>
            </a:pPr>
            <a:r>
              <a:rPr b="1" lang="en" sz="2000" u="sng">
                <a:solidFill>
                  <a:srgbClr val="0000FF"/>
                </a:solidFill>
              </a:rPr>
              <a:t>Requirements:</a:t>
            </a:r>
          </a:p>
          <a:p>
            <a:pPr indent="-355600" lvl="0" marL="457200" rtl="0">
              <a:spcBef>
                <a:spcPts val="0"/>
              </a:spcBef>
              <a:buClr>
                <a:srgbClr val="0000FF"/>
              </a:buClr>
              <a:buSzPct val="100000"/>
              <a:buFont typeface="Arial"/>
              <a:buChar char="●"/>
            </a:pPr>
            <a:r>
              <a:rPr b="1" lang="en" sz="2000">
                <a:solidFill>
                  <a:srgbClr val="0000FF"/>
                </a:solidFill>
              </a:rPr>
              <a:t>Author or Name of Organization</a:t>
            </a:r>
          </a:p>
          <a:p>
            <a:pPr indent="-355600" lvl="0" marL="457200" rtl="0">
              <a:spcBef>
                <a:spcPts val="0"/>
              </a:spcBef>
              <a:buClr>
                <a:srgbClr val="0000FF"/>
              </a:buClr>
              <a:buSzPct val="100000"/>
              <a:buFont typeface="Arial"/>
              <a:buChar char="●"/>
            </a:pPr>
            <a:r>
              <a:rPr b="1" lang="en" sz="2000">
                <a:solidFill>
                  <a:srgbClr val="0000FF"/>
                </a:solidFill>
              </a:rPr>
              <a:t>Page # (if applicable)</a:t>
            </a:r>
          </a:p>
          <a:p>
            <a:pPr indent="-355600" lvl="0" marL="457200">
              <a:spcBef>
                <a:spcPts val="0"/>
              </a:spcBef>
              <a:buClr>
                <a:srgbClr val="0000FF"/>
              </a:buClr>
              <a:buSzPct val="100000"/>
              <a:buFont typeface="Arial"/>
              <a:buChar char="●"/>
            </a:pPr>
            <a:r>
              <a:rPr b="1" lang="en" sz="2000">
                <a:solidFill>
                  <a:srgbClr val="0000FF"/>
                </a:solidFill>
              </a:rPr>
              <a:t>Parenthesis with period on outside</a:t>
            </a:r>
          </a:p>
        </p:txBody>
      </p:sp>
      <p:sp>
        <p:nvSpPr>
          <p:cNvPr id="61" name="Shape 61"/>
          <p:cNvSpPr/>
          <p:nvPr/>
        </p:nvSpPr>
        <p:spPr>
          <a:xfrm>
            <a:off x="592350" y="2205275"/>
            <a:ext cx="7760400" cy="1068600"/>
          </a:xfrm>
          <a:prstGeom prst="rect">
            <a:avLst/>
          </a:prstGeom>
          <a:solidFill>
            <a:schemeClr val="lt2"/>
          </a:solidFill>
          <a:ln cap="flat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600"/>
              </a:spcBef>
              <a:buClr>
                <a:schemeClr val="dk1"/>
              </a:buClr>
              <a:buSzPct val="55000"/>
              <a:buFont typeface="Arial"/>
              <a:buNone/>
            </a:pPr>
            <a:r>
              <a:rPr lang="en" sz="2000">
                <a:solidFill>
                  <a:schemeClr val="dk1"/>
                </a:solidFill>
              </a:rPr>
              <a:t>“Only 15% of teens are getting the required amount of sleep,” which means majority of students would benefit from a later start time (National Sleep Foundation). 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Reference Citations</a:t>
            </a:r>
          </a:p>
        </p:txBody>
      </p:sp>
      <p:sp>
        <p:nvSpPr>
          <p:cNvPr id="67" name="Shape 67"/>
          <p:cNvSpPr txBox="1"/>
          <p:nvPr>
            <p:ph idx="1" type="body"/>
          </p:nvPr>
        </p:nvSpPr>
        <p:spPr>
          <a:xfrm>
            <a:off x="457200" y="910975"/>
            <a:ext cx="8229600" cy="38625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500"/>
              <a:t>When using textual evidence, you can also cite with a </a:t>
            </a:r>
            <a:r>
              <a:rPr lang="en" sz="2500">
                <a:solidFill>
                  <a:srgbClr val="FF0000"/>
                </a:solidFill>
              </a:rPr>
              <a:t>reference to the source</a:t>
            </a:r>
            <a:r>
              <a:rPr lang="en" sz="2500"/>
              <a:t> in the sentence.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b="1">
              <a:solidFill>
                <a:srgbClr val="0000FF"/>
              </a:solidFill>
            </a:endParaRP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b="1" u="sng">
              <a:solidFill>
                <a:srgbClr val="0000FF"/>
              </a:solidFill>
            </a:endParaRP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b="1" sz="2000" u="sng">
              <a:solidFill>
                <a:srgbClr val="000000"/>
              </a:solidFill>
            </a:endParaRPr>
          </a:p>
          <a:p>
            <a:pPr lvl="0" rtl="0">
              <a:spcBef>
                <a:spcPts val="0"/>
              </a:spcBef>
              <a:buNone/>
            </a:pPr>
            <a:r>
              <a:rPr b="1" lang="en" sz="2000" u="sng">
                <a:solidFill>
                  <a:srgbClr val="0000FF"/>
                </a:solidFill>
              </a:rPr>
              <a:t>Requirements:</a:t>
            </a:r>
          </a:p>
          <a:p>
            <a:pPr indent="-355600" lvl="0" marL="457200" rtl="0">
              <a:spcBef>
                <a:spcPts val="0"/>
              </a:spcBef>
              <a:buClr>
                <a:srgbClr val="0000FF"/>
              </a:buClr>
              <a:buSzPct val="100000"/>
              <a:buFont typeface="Arial"/>
              <a:buChar char="●"/>
            </a:pPr>
            <a:r>
              <a:rPr b="1" lang="en" sz="2000">
                <a:solidFill>
                  <a:srgbClr val="0000FF"/>
                </a:solidFill>
              </a:rPr>
              <a:t>“According to…”, “In a study…,” “As stated by…,” “Author says…”</a:t>
            </a:r>
          </a:p>
          <a:p>
            <a:pPr indent="-355600" lvl="0" marL="457200" rtl="0">
              <a:spcBef>
                <a:spcPts val="0"/>
              </a:spcBef>
              <a:buClr>
                <a:srgbClr val="0000FF"/>
              </a:buClr>
              <a:buSzPct val="100000"/>
              <a:buFont typeface="Arial"/>
              <a:buChar char="●"/>
            </a:pPr>
            <a:r>
              <a:rPr b="1" lang="en" sz="2000">
                <a:solidFill>
                  <a:srgbClr val="0000FF"/>
                </a:solidFill>
              </a:rPr>
              <a:t>Qualifications help boost ethos!</a:t>
            </a:r>
          </a:p>
        </p:txBody>
      </p:sp>
      <p:sp>
        <p:nvSpPr>
          <p:cNvPr id="68" name="Shape 68"/>
          <p:cNvSpPr/>
          <p:nvPr/>
        </p:nvSpPr>
        <p:spPr>
          <a:xfrm>
            <a:off x="592350" y="1948475"/>
            <a:ext cx="7760400" cy="1173000"/>
          </a:xfrm>
          <a:prstGeom prst="rect">
            <a:avLst/>
          </a:prstGeom>
          <a:solidFill>
            <a:schemeClr val="lt2"/>
          </a:solidFill>
          <a:ln cap="flat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600"/>
              </a:spcBef>
              <a:buClr>
                <a:schemeClr val="dk1"/>
              </a:buClr>
              <a:buSzPct val="61111"/>
              <a:buFont typeface="Arial"/>
              <a:buNone/>
            </a:pPr>
            <a:r>
              <a:rPr lang="en" sz="1800">
                <a:solidFill>
                  <a:schemeClr val="dk1"/>
                </a:solidFill>
              </a:rPr>
              <a:t>According to the National Sleep Foundation, a nonprofit committed to research, “Only 15% of teens are getting the required amount of sleep,” which means majority of students would benefit from a later start time.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Special Reminder:</a:t>
            </a:r>
          </a:p>
        </p:txBody>
      </p:sp>
      <p:sp>
        <p:nvSpPr>
          <p:cNvPr id="74" name="Shape 74"/>
          <p:cNvSpPr txBox="1"/>
          <p:nvPr>
            <p:ph idx="1" type="body"/>
          </p:nvPr>
        </p:nvSpPr>
        <p:spPr>
          <a:xfrm>
            <a:off x="457200" y="1200150"/>
            <a:ext cx="8229600" cy="857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2000"/>
              <a:t>The text inside the parenthesis MUST correspond with the first word on the works cited page!!</a:t>
            </a:r>
          </a:p>
        </p:txBody>
      </p:sp>
      <p:sp>
        <p:nvSpPr>
          <p:cNvPr id="75" name="Shape 75"/>
          <p:cNvSpPr/>
          <p:nvPr/>
        </p:nvSpPr>
        <p:spPr>
          <a:xfrm>
            <a:off x="562625" y="2516650"/>
            <a:ext cx="7760400" cy="969300"/>
          </a:xfrm>
          <a:prstGeom prst="rect">
            <a:avLst/>
          </a:prstGeom>
          <a:solidFill>
            <a:schemeClr val="lt2"/>
          </a:solidFill>
          <a:ln cap="flat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600"/>
              </a:spcBef>
              <a:buClr>
                <a:schemeClr val="dk1"/>
              </a:buClr>
              <a:buSzPct val="73333"/>
              <a:buFont typeface="Arial"/>
              <a:buNone/>
            </a:pPr>
            <a:r>
              <a:rPr lang="en" sz="15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Amis</a:t>
            </a:r>
            <a:r>
              <a:rPr lang="en" sz="15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 Kingsley. “Mimic and Moralist.” </a:t>
            </a:r>
            <a:r>
              <a:rPr i="1" lang="en" sz="15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Interviews with Britain’s  Angry Young Men</a:t>
            </a:r>
            <a:r>
              <a:rPr lang="en" sz="15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. By Dale Salwak. San Bernardino: Borgo, 1984. Print.</a:t>
            </a:r>
          </a:p>
        </p:txBody>
      </p:sp>
      <p:sp>
        <p:nvSpPr>
          <p:cNvPr id="76" name="Shape 76"/>
          <p:cNvSpPr txBox="1"/>
          <p:nvPr/>
        </p:nvSpPr>
        <p:spPr>
          <a:xfrm>
            <a:off x="624775" y="2158200"/>
            <a:ext cx="4730099" cy="25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b="1" lang="en"/>
              <a:t>With Author:    (Amis)</a:t>
            </a:r>
          </a:p>
        </p:txBody>
      </p:sp>
      <p:sp>
        <p:nvSpPr>
          <p:cNvPr id="77" name="Shape 77"/>
          <p:cNvSpPr/>
          <p:nvPr/>
        </p:nvSpPr>
        <p:spPr>
          <a:xfrm>
            <a:off x="562625" y="3946150"/>
            <a:ext cx="7760400" cy="857400"/>
          </a:xfrm>
          <a:prstGeom prst="rect">
            <a:avLst/>
          </a:prstGeom>
          <a:solidFill>
            <a:schemeClr val="lt2"/>
          </a:solidFill>
          <a:ln cap="flat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600"/>
              </a:spcBef>
              <a:buClr>
                <a:schemeClr val="dk1"/>
              </a:buClr>
              <a:buSzPct val="73333"/>
              <a:buFont typeface="Arial"/>
              <a:buNone/>
            </a:pPr>
            <a:r>
              <a:rPr i="1" lang="en" sz="15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The Purdue OWL Family of Sites</a:t>
            </a:r>
            <a:r>
              <a:rPr lang="en" sz="15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. The Writing Lab and OWL at Purdue and Purdue U, 2008. Web. 23 Apr. 2008.</a:t>
            </a:r>
          </a:p>
        </p:txBody>
      </p:sp>
      <p:sp>
        <p:nvSpPr>
          <p:cNvPr id="78" name="Shape 78"/>
          <p:cNvSpPr txBox="1"/>
          <p:nvPr/>
        </p:nvSpPr>
        <p:spPr>
          <a:xfrm>
            <a:off x="624775" y="3606000"/>
            <a:ext cx="4730099" cy="25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b="1" lang="en"/>
              <a:t>Without Author:    (The Purdue OWL Family of Sites)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When in doubt… Refer to...</a:t>
            </a:r>
          </a:p>
        </p:txBody>
      </p:sp>
      <p:pic>
        <p:nvPicPr>
          <p:cNvPr id="84" name="Shape 8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71400" y="1173075"/>
            <a:ext cx="6017800" cy="1887625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Shape 85"/>
          <p:cNvSpPr txBox="1"/>
          <p:nvPr/>
        </p:nvSpPr>
        <p:spPr>
          <a:xfrm>
            <a:off x="2248350" y="3457375"/>
            <a:ext cx="5868600" cy="68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 u="sng">
                <a:solidFill>
                  <a:schemeClr val="hlink"/>
                </a:solidFill>
                <a:hlinkClick r:id="rId4"/>
              </a:rPr>
              <a:t>https://owl.english.purdue.edu/owl/</a:t>
            </a:r>
          </a:p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cap="flat" cmpd="sng" w="9525" algn="ctr">
          <a:solidFill>
            <a:schemeClr val="phClr">
              <a:shade val="95000"/>
              <a:satMod val="105000"/>
            </a:schemeClr>
          </a:solidFill>
          <a:prstDash val="solid"/>
        </a:ln>
        <a:ln cap="flat" cmpd="sng" w="25400" algn="ctr">
          <a:solidFill>
            <a:schemeClr val="phClr"/>
          </a:solidFill>
          <a:prstDash val="solid"/>
        </a:ln>
        <a:ln cap="flat" cmpd="sng" w="38100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rotWithShape="0" dir="5400000" dist="20000">
              <a:srgbClr val="000000">
                <a:alpha val="38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lastClr="000000" val="windowText"/>
      </a:dk1>
      <a:lt1>
        <a:sysClr lastClr="FFFFFF" val="window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cap="flat" cmpd="sng" w="9525" algn="ctr">
          <a:solidFill>
            <a:schemeClr val="phClr">
              <a:shade val="95000"/>
              <a:satMod val="105000"/>
            </a:schemeClr>
          </a:solidFill>
          <a:prstDash val="solid"/>
        </a:ln>
        <a:ln cap="flat" cmpd="sng" w="25400" algn="ctr">
          <a:solidFill>
            <a:schemeClr val="phClr"/>
          </a:solidFill>
          <a:prstDash val="solid"/>
        </a:ln>
        <a:ln cap="flat" cmpd="sng" w="38100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rotWithShape="0" dir="5400000" dist="20000">
              <a:srgbClr val="000000">
                <a:alpha val="38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</a:theme>
</file>

<file path=ppt/theme/theme3.xml><?xml version="1.0" encoding="utf-8"?>
<a:theme xmlns:a="http://schemas.openxmlformats.org/drawingml/2006/main" xmlns:r="http://schemas.openxmlformats.org/officeDocument/2006/relationships" name="simple-light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cap="flat" cmpd="sng" w="9525" algn="ctr">
          <a:solidFill>
            <a:schemeClr val="phClr">
              <a:shade val="95000"/>
              <a:satMod val="105000"/>
            </a:schemeClr>
          </a:solidFill>
          <a:prstDash val="solid"/>
        </a:ln>
        <a:ln cap="flat" cmpd="sng" w="25400" algn="ctr">
          <a:solidFill>
            <a:schemeClr val="phClr"/>
          </a:solidFill>
          <a:prstDash val="solid"/>
        </a:ln>
        <a:ln cap="flat" cmpd="sng" w="38100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rotWithShape="0" dir="5400000" dist="20000">
              <a:srgbClr val="000000">
                <a:alpha val="38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</a:theme>
</file>