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58" r:id="rId4"/>
    <p:sldId id="259" r:id="rId5"/>
    <p:sldId id="283" r:id="rId6"/>
    <p:sldId id="276" r:id="rId7"/>
    <p:sldId id="261" r:id="rId8"/>
    <p:sldId id="263" r:id="rId9"/>
    <p:sldId id="271" r:id="rId10"/>
    <p:sldId id="264" r:id="rId11"/>
    <p:sldId id="266" r:id="rId12"/>
    <p:sldId id="267" r:id="rId13"/>
    <p:sldId id="274" r:id="rId14"/>
    <p:sldId id="275" r:id="rId15"/>
    <p:sldId id="280" r:id="rId16"/>
    <p:sldId id="286" r:id="rId17"/>
    <p:sldId id="278" r:id="rId18"/>
    <p:sldId id="279" r:id="rId19"/>
    <p:sldId id="269" r:id="rId20"/>
    <p:sldId id="268" r:id="rId21"/>
    <p:sldId id="273" r:id="rId22"/>
    <p:sldId id="285" r:id="rId23"/>
    <p:sldId id="270" r:id="rId24"/>
    <p:sldId id="26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3300"/>
    <a:srgbClr val="008000"/>
    <a:srgbClr val="660066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36" autoAdjust="0"/>
    <p:restoredTop sz="94660"/>
  </p:normalViewPr>
  <p:slideViewPr>
    <p:cSldViewPr>
      <p:cViewPr varScale="1">
        <p:scale>
          <a:sx n="82" d="100"/>
          <a:sy n="82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1" Type="http://schemas.microsoft.com/office/2006/relationships/legacyDiagramText" Target="legacyDiagramText1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4.bin"/><Relationship Id="rId2" Type="http://schemas.microsoft.com/office/2006/relationships/legacyDiagramText" Target="legacyDiagramText3.bin"/><Relationship Id="rId1" Type="http://schemas.microsoft.com/office/2006/relationships/legacyDiagramText" Target="legacyDiagramText2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16387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8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389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163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EB1E9BE-7B23-4F93-A8C4-C43B62EC20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4FEF0-B0AC-477F-9A1D-A1AD7F246C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4087C-8866-4C43-899C-580AEB10BD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D5CF618-8B4B-4922-B752-F5C6DF8B1A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5B32BB1-DD86-4ABD-8326-A4AE4B092A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2E6B17F-1DB3-4CE4-B575-B1D3C89299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2A1BD94-7157-4299-B207-E69817C296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91D1C-F088-43DC-BD60-1F239E600C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52E59-00C9-4CDA-9F7B-9E70EC0AB1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13E38-ADBA-42EE-853A-3CF5C11A62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083E3-8DC9-4B70-BA44-3245C4DBD4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67D81-E73A-4B48-A3F7-451B83F90D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C0AFC-2B95-478E-9305-32B93B73E7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A3F8E-BDCE-4677-9677-E05C8060E8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4143F-D87C-475C-A2F7-EA37F2EC64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5363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364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92B9A3-702F-47BC-BC2B-74C42B4588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200"/>
              <a:t>Transcription and Translation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/>
              <a:t>Chapter 14</a:t>
            </a:r>
          </a:p>
          <a:p>
            <a:r>
              <a:rPr lang="en-US" sz="2400"/>
              <a:t>p. 263-273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players in transcription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>
                <a:solidFill>
                  <a:schemeClr val="accent1"/>
                </a:solidFill>
              </a:rPr>
              <a:t>mRNA</a:t>
            </a:r>
            <a:r>
              <a:rPr lang="en-US" sz="2800"/>
              <a:t>- type of RNA that encodes information for the synthesis of proteins and carries it to a ribosome from the nucleus</a:t>
            </a:r>
          </a:p>
          <a:p>
            <a:endParaRPr lang="en-US" sz="2800">
              <a:solidFill>
                <a:schemeClr val="accent1"/>
              </a:solidFill>
            </a:endParaRPr>
          </a:p>
          <a:p>
            <a:endParaRPr lang="en-US" sz="2500"/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38862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players in transcription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500">
                <a:solidFill>
                  <a:schemeClr val="accent1"/>
                </a:solidFill>
              </a:rPr>
              <a:t>RNA polymerase</a:t>
            </a:r>
            <a:r>
              <a:rPr lang="en-US" sz="2500"/>
              <a:t>- complex of enzymes with 2 functions:</a:t>
            </a:r>
          </a:p>
          <a:p>
            <a:pPr lvl="1"/>
            <a:r>
              <a:rPr lang="en-US" sz="2100"/>
              <a:t>Unwind DNA sequence </a:t>
            </a:r>
          </a:p>
          <a:p>
            <a:pPr lvl="1"/>
            <a:r>
              <a:rPr lang="en-US" sz="2100"/>
              <a:t>Produce primary transcript by stringing together the chain of RNA nucleotides</a:t>
            </a:r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mRNA Processing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38225" y="1827213"/>
            <a:ext cx="4044950" cy="4649787"/>
          </a:xfrm>
        </p:spPr>
      </p:pic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676400"/>
            <a:ext cx="3581400" cy="4114800"/>
          </a:xfrm>
        </p:spPr>
        <p:txBody>
          <a:bodyPr/>
          <a:lstStyle/>
          <a:p>
            <a:r>
              <a:rPr lang="en-US" sz="2400"/>
              <a:t>Primary transcript is not mature mRNA</a:t>
            </a:r>
          </a:p>
          <a:p>
            <a:r>
              <a:rPr lang="en-US" sz="2400"/>
              <a:t>DNA sequence has coding regions (</a:t>
            </a:r>
            <a:r>
              <a:rPr lang="en-US" sz="2400">
                <a:solidFill>
                  <a:schemeClr val="accent1"/>
                </a:solidFill>
              </a:rPr>
              <a:t>exons</a:t>
            </a:r>
            <a:r>
              <a:rPr lang="en-US" sz="2400"/>
              <a:t>) and non-coding regions (</a:t>
            </a:r>
            <a:r>
              <a:rPr lang="en-US" sz="2400">
                <a:solidFill>
                  <a:schemeClr val="accent1"/>
                </a:solidFill>
              </a:rPr>
              <a:t>introns</a:t>
            </a:r>
            <a:r>
              <a:rPr lang="en-US" sz="2400"/>
              <a:t>) </a:t>
            </a:r>
          </a:p>
          <a:p>
            <a:r>
              <a:rPr lang="en-US" sz="2400"/>
              <a:t>Introns must be removed before primary transcript is mRNA and can leave nucleus</a:t>
            </a:r>
            <a:r>
              <a:rPr lang="en-US" sz="25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Transcription is done…what now?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Now we have mature mRNA transcribed from the cell’s DNA.  It is leaving the nucleus through a nuclear pore.  Once in the cytoplasm, it finds a ribosome so that translation can begin.  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371600" y="4419600"/>
            <a:ext cx="73136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endParaRPr lang="en-US" sz="290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900"/>
              <a:t>We know how mRNA is made, but how do we “read” the code?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Second stage of protein production</a:t>
            </a:r>
          </a:p>
          <a:p>
            <a:r>
              <a:rPr lang="en-US"/>
              <a:t>mRNA is on a ribosome</a:t>
            </a: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505200"/>
            <a:ext cx="4343400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Ribosomes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 subunits, separate in cytoplasm until they join to begin translation</a:t>
            </a:r>
          </a:p>
          <a:p>
            <a:pPr lvl="1"/>
            <a:r>
              <a:rPr lang="en-US"/>
              <a:t>Large</a:t>
            </a:r>
          </a:p>
          <a:p>
            <a:pPr lvl="1"/>
            <a:r>
              <a:rPr lang="en-US"/>
              <a:t>Small</a:t>
            </a:r>
          </a:p>
          <a:p>
            <a:r>
              <a:rPr lang="en-US"/>
              <a:t>Contain 3 binding sites</a:t>
            </a:r>
          </a:p>
          <a:p>
            <a:pPr lvl="1"/>
            <a:r>
              <a:rPr lang="en-US"/>
              <a:t>E</a:t>
            </a:r>
          </a:p>
          <a:p>
            <a:pPr lvl="1"/>
            <a:r>
              <a:rPr lang="en-US"/>
              <a:t>P</a:t>
            </a:r>
          </a:p>
          <a:p>
            <a:pPr lvl="1"/>
            <a:r>
              <a:rPr lang="en-US"/>
              <a:t>A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343400"/>
            <a:ext cx="312420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Second stage of protein production</a:t>
            </a:r>
          </a:p>
          <a:p>
            <a:r>
              <a:rPr lang="en-US"/>
              <a:t>mRNA is on a ribosome</a:t>
            </a:r>
          </a:p>
          <a:p>
            <a:r>
              <a:rPr lang="en-US"/>
              <a:t>tRNA brings amino acids to the ribosome</a:t>
            </a: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886200"/>
            <a:ext cx="4343400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tRNA</a:t>
            </a:r>
          </a:p>
        </p:txBody>
      </p:sp>
      <p:pic>
        <p:nvPicPr>
          <p:cNvPr id="51204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 l="42616"/>
          <a:stretch>
            <a:fillRect/>
          </a:stretch>
        </p:blipFill>
        <p:spPr>
          <a:xfrm>
            <a:off x="2438400" y="1676400"/>
            <a:ext cx="2092325" cy="4191000"/>
          </a:xfrm>
        </p:spPr>
      </p:pic>
      <p:sp>
        <p:nvSpPr>
          <p:cNvPr id="512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828800"/>
            <a:ext cx="3581400" cy="4114800"/>
          </a:xfrm>
        </p:spPr>
        <p:txBody>
          <a:bodyPr/>
          <a:lstStyle/>
          <a:p>
            <a:r>
              <a:rPr lang="en-US" sz="2500"/>
              <a:t>Transfer RNA</a:t>
            </a:r>
          </a:p>
          <a:p>
            <a:r>
              <a:rPr lang="en-US" sz="2500"/>
              <a:t>Bound to one amino acid on one end</a:t>
            </a:r>
          </a:p>
          <a:p>
            <a:r>
              <a:rPr lang="en-US" sz="2500">
                <a:solidFill>
                  <a:schemeClr val="accent1"/>
                </a:solidFill>
              </a:rPr>
              <a:t>Anticodon</a:t>
            </a:r>
            <a:r>
              <a:rPr lang="en-US" sz="2500"/>
              <a:t> on the other end complements mRNA codon</a:t>
            </a:r>
          </a:p>
          <a:p>
            <a:endParaRPr lang="en-US" sz="2500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flipH="1">
            <a:off x="4114800" y="3886200"/>
            <a:ext cx="1066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 flipH="1" flipV="1">
            <a:off x="3962400" y="20574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72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tRNA Function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Amino acids must be in the correct order for the protein to function correctly</a:t>
            </a:r>
          </a:p>
          <a:p>
            <a:r>
              <a:rPr lang="en-US"/>
              <a:t>tRNA lines up amino acids using mRNA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the DNA code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Every 3 DNA bases pairs with 3 mRNA bases</a:t>
            </a:r>
          </a:p>
          <a:p>
            <a:r>
              <a:rPr lang="en-US"/>
              <a:t>Every group of 3 mRNA bases encodes a single amino acid</a:t>
            </a:r>
          </a:p>
          <a:p>
            <a:r>
              <a:rPr lang="en-US">
                <a:solidFill>
                  <a:schemeClr val="accent1"/>
                </a:solidFill>
              </a:rPr>
              <a:t>Codon</a:t>
            </a:r>
            <a:r>
              <a:rPr lang="en-US"/>
              <a:t>- coding triplet of mRNA bases</a:t>
            </a:r>
          </a:p>
          <a:p>
            <a:endParaRPr lang="en-US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4495800"/>
            <a:ext cx="22860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Protein Structure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Made up of amino acids</a:t>
            </a:r>
          </a:p>
          <a:p>
            <a:r>
              <a:rPr lang="en-US">
                <a:solidFill>
                  <a:schemeClr val="accent1"/>
                </a:solidFill>
              </a:rPr>
              <a:t>Polypeptide</a:t>
            </a:r>
            <a:r>
              <a:rPr lang="en-US"/>
              <a:t>- string of amino acids</a:t>
            </a:r>
          </a:p>
          <a:p>
            <a:r>
              <a:rPr lang="en-US"/>
              <a:t>20 amino acids are arranged in different orders to make a variety of proteins</a:t>
            </a:r>
          </a:p>
          <a:p>
            <a:r>
              <a:rPr lang="en-US"/>
              <a:t>Assembled on a </a:t>
            </a:r>
            <a:r>
              <a:rPr lang="en-US">
                <a:solidFill>
                  <a:schemeClr val="accent1"/>
                </a:solidFill>
              </a:rPr>
              <a:t>ribosome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many bases code for each amino acid?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500"/>
              <a:t>1 base = 1 amino acid</a:t>
            </a:r>
          </a:p>
          <a:p>
            <a:pPr lvl="1"/>
            <a:r>
              <a:rPr lang="en-US"/>
              <a:t>4</a:t>
            </a:r>
            <a:r>
              <a:rPr lang="en-US" baseline="30000"/>
              <a:t>1</a:t>
            </a:r>
            <a:r>
              <a:rPr lang="en-US"/>
              <a:t> =</a:t>
            </a:r>
          </a:p>
          <a:p>
            <a:pPr lvl="1"/>
            <a:endParaRPr lang="en-US"/>
          </a:p>
          <a:p>
            <a:r>
              <a:rPr lang="en-US" sz="2500"/>
              <a:t>2 bases = 1 amino acid</a:t>
            </a:r>
          </a:p>
          <a:p>
            <a:pPr lvl="1"/>
            <a:r>
              <a:rPr lang="en-US"/>
              <a:t>4</a:t>
            </a:r>
            <a:r>
              <a:rPr lang="en-US" baseline="30000"/>
              <a:t>2</a:t>
            </a:r>
            <a:r>
              <a:rPr lang="en-US"/>
              <a:t> =</a:t>
            </a:r>
          </a:p>
          <a:p>
            <a:pPr lvl="1"/>
            <a:endParaRPr lang="en-US"/>
          </a:p>
          <a:p>
            <a:r>
              <a:rPr lang="en-US" sz="2500"/>
              <a:t>3 bases = 1 amino acid</a:t>
            </a:r>
          </a:p>
          <a:p>
            <a:pPr lvl="1"/>
            <a:r>
              <a:rPr lang="en-US"/>
              <a:t>4</a:t>
            </a:r>
            <a:r>
              <a:rPr lang="en-US" baseline="30000"/>
              <a:t>3 </a:t>
            </a:r>
            <a:r>
              <a:rPr lang="en-US"/>
              <a:t>=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Genetic Code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828800"/>
            <a:ext cx="731361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2133600"/>
            <a:ext cx="7313613" cy="4572000"/>
          </a:xfrm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762000" y="10636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ACGATACCCTGACGAGCGTTAGCTATCG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704850" y="461963"/>
            <a:ext cx="1295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660066"/>
                </a:solidFill>
              </a:rPr>
              <a:t>UGC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1585913" y="485775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660066"/>
                </a:solidFill>
              </a:rPr>
              <a:t>U</a:t>
            </a:r>
            <a:r>
              <a:rPr lang="en-US" sz="3200">
                <a:solidFill>
                  <a:srgbClr val="008000"/>
                </a:solidFill>
              </a:rPr>
              <a:t>AU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2428875" y="47625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8000"/>
                </a:solidFill>
              </a:rPr>
              <a:t>G</a:t>
            </a:r>
            <a:r>
              <a:rPr lang="en-US" sz="3200">
                <a:solidFill>
                  <a:srgbClr val="FF3300"/>
                </a:solidFill>
              </a:rPr>
              <a:t>GG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3381375" y="476250"/>
            <a:ext cx="1358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3300"/>
                </a:solidFill>
              </a:rPr>
              <a:t>A</a:t>
            </a:r>
            <a:r>
              <a:rPr lang="en-US" sz="3200">
                <a:solidFill>
                  <a:srgbClr val="0066FF"/>
                </a:solidFill>
              </a:rPr>
              <a:t>CUG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codons code for which  amino acids?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Genetic code</a:t>
            </a:r>
            <a:r>
              <a:rPr lang="en-US"/>
              <a:t>- inventory of linkages between nucleotide triplets and the amino acids they code for</a:t>
            </a:r>
          </a:p>
          <a:p>
            <a:r>
              <a:rPr lang="en-US"/>
              <a:t>A </a:t>
            </a:r>
            <a:r>
              <a:rPr lang="en-US">
                <a:solidFill>
                  <a:schemeClr val="accent1"/>
                </a:solidFill>
              </a:rPr>
              <a:t>gene </a:t>
            </a:r>
            <a:r>
              <a:rPr lang="en-US"/>
              <a:t>is a segment of RNA that brings about transcription of a segment of 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Transcription vs. Translation Review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3579812" cy="44211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500">
                <a:solidFill>
                  <a:schemeClr val="accent1"/>
                </a:solidFill>
              </a:rPr>
              <a:t>Transcription</a:t>
            </a:r>
            <a:endParaRPr lang="en-US" sz="2500"/>
          </a:p>
          <a:p>
            <a:r>
              <a:rPr lang="en-US" sz="2500"/>
              <a:t>Process by which genetic information encoded in DNA is copied onto messenger RNA</a:t>
            </a:r>
          </a:p>
          <a:p>
            <a:r>
              <a:rPr lang="en-US" sz="2500"/>
              <a:t>Occurs in the nucleus</a:t>
            </a:r>
          </a:p>
          <a:p>
            <a:r>
              <a:rPr lang="en-US" sz="2500"/>
              <a:t>DNA  	mRNA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2225" y="1827213"/>
            <a:ext cx="3581400" cy="41163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500">
                <a:solidFill>
                  <a:schemeClr val="accent1"/>
                </a:solidFill>
              </a:rPr>
              <a:t>Translation</a:t>
            </a:r>
          </a:p>
          <a:p>
            <a:r>
              <a:rPr lang="en-US" sz="2500"/>
              <a:t>Process by which information encoded in mRNA is used to assemble a protein at a ribosome</a:t>
            </a:r>
          </a:p>
          <a:p>
            <a:r>
              <a:rPr lang="en-US" sz="2500"/>
              <a:t>Occurs on a Ribosome</a:t>
            </a:r>
          </a:p>
          <a:p>
            <a:r>
              <a:rPr lang="en-US" sz="2500"/>
              <a:t>mRNA 	   protein</a:t>
            </a:r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6629400" y="5715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2590800" y="5715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2400"/>
            <a:ext cx="5095875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to be answered today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do we get from the bases found in DNA to amino acids? </a:t>
            </a:r>
          </a:p>
          <a:p>
            <a:r>
              <a:rPr lang="en-US"/>
              <a:t>How do we get from a bunch of amino acids to proteins?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Replication</a:t>
            </a:r>
          </a:p>
        </p:txBody>
      </p:sp>
      <p:graphicFrame>
        <p:nvGraphicFramePr>
          <p:cNvPr id="57347" name="Organization Chart 3"/>
          <p:cNvGraphicFramePr>
            <a:graphicFrameLocks/>
          </p:cNvGraphicFramePr>
          <p:nvPr>
            <p:ph type="dgm" idx="1"/>
          </p:nvPr>
        </p:nvGraphicFramePr>
        <p:xfrm>
          <a:off x="457200" y="1066800"/>
          <a:ext cx="7239000" cy="4114800"/>
        </p:xfrm>
        <a:graphic>
          <a:graphicData uri="http://schemas.openxmlformats.org/drawingml/2006/compatibility">
            <com:legacyDrawing xmlns:com="http://schemas.openxmlformats.org/drawingml/2006/compatibility" spid="_x0000_s57347"/>
          </a:graphicData>
        </a:graphic>
      </p:graphicFrame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1066800" y="3200400"/>
            <a:ext cx="8001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DNA double helix unwinds</a:t>
            </a:r>
          </a:p>
          <a:p>
            <a:pPr>
              <a:buFontTx/>
              <a:buChar char="•"/>
            </a:pPr>
            <a:r>
              <a:rPr lang="en-US" sz="2800"/>
              <a:t>DNA now single-stranded</a:t>
            </a:r>
          </a:p>
          <a:p>
            <a:pPr>
              <a:buFontTx/>
              <a:buChar char="•"/>
            </a:pPr>
            <a:r>
              <a:rPr lang="en-US" sz="2800"/>
              <a:t>New DNA strand forms using complementary base pairing (A-T, C-G)</a:t>
            </a:r>
          </a:p>
          <a:p>
            <a:pPr>
              <a:buFontTx/>
              <a:buChar char="•"/>
            </a:pPr>
            <a:r>
              <a:rPr lang="en-US" sz="2800"/>
              <a:t>Used to prepare DNA for cell division</a:t>
            </a:r>
          </a:p>
          <a:p>
            <a:pPr>
              <a:buFontTx/>
              <a:buChar char="•"/>
            </a:pPr>
            <a:r>
              <a:rPr lang="en-US" sz="2800"/>
              <a:t>Whole genome copied/replicated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Transcription and Translation: An Overview (aka the Central Dogma)</a:t>
            </a:r>
          </a:p>
        </p:txBody>
      </p:sp>
      <p:graphicFrame>
        <p:nvGraphicFramePr>
          <p:cNvPr id="47110" name="Organization Chart 6"/>
          <p:cNvGraphicFramePr>
            <a:graphicFrameLocks/>
          </p:cNvGraphicFramePr>
          <p:nvPr>
            <p:ph type="dgm" idx="1"/>
          </p:nvPr>
        </p:nvGraphicFramePr>
        <p:xfrm>
          <a:off x="1406525" y="1827213"/>
          <a:ext cx="7239000" cy="4114800"/>
        </p:xfrm>
        <a:graphic>
          <a:graphicData uri="http://schemas.openxmlformats.org/drawingml/2006/compatibility">
            <com:legacyDrawing xmlns:com="http://schemas.openxmlformats.org/drawingml/2006/compatibility" spid="_x0000_s47110"/>
          </a:graphicData>
        </a:graphic>
      </p:graphicFrame>
      <p:sp>
        <p:nvSpPr>
          <p:cNvPr id="47120" name="Line 16"/>
          <p:cNvSpPr>
            <a:spLocks noChangeShapeType="1"/>
          </p:cNvSpPr>
          <p:nvPr/>
        </p:nvSpPr>
        <p:spPr bwMode="auto">
          <a:xfrm>
            <a:off x="5029200" y="2895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>
            <a:off x="5029200" y="4419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5486400" y="28194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6699"/>
                </a:solidFill>
              </a:rPr>
              <a:t>Transcription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5562600" y="44196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6699"/>
                </a:solidFill>
              </a:rPr>
              <a:t>Translation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RNA vs. DNA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500">
                <a:solidFill>
                  <a:schemeClr val="accent1"/>
                </a:solidFill>
              </a:rPr>
              <a:t>DNA</a:t>
            </a:r>
          </a:p>
          <a:p>
            <a:r>
              <a:rPr lang="en-US" sz="2500"/>
              <a:t>Double stranded</a:t>
            </a:r>
          </a:p>
          <a:p>
            <a:r>
              <a:rPr lang="en-US" sz="2500"/>
              <a:t>Deoxyribose sugar </a:t>
            </a:r>
          </a:p>
          <a:p>
            <a:r>
              <a:rPr lang="en-US" sz="2500"/>
              <a:t>Bases: C,G A,T</a:t>
            </a:r>
          </a:p>
          <a:p>
            <a:endParaRPr lang="en-US" sz="2500"/>
          </a:p>
          <a:p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500">
                <a:solidFill>
                  <a:schemeClr val="accent1"/>
                </a:solidFill>
              </a:rPr>
              <a:t>RNA</a:t>
            </a:r>
          </a:p>
          <a:p>
            <a:r>
              <a:rPr lang="en-US" sz="2500"/>
              <a:t>Single stranded</a:t>
            </a:r>
          </a:p>
          <a:p>
            <a:r>
              <a:rPr lang="en-US" sz="2500"/>
              <a:t>Ribose sugar</a:t>
            </a:r>
          </a:p>
          <a:p>
            <a:r>
              <a:rPr lang="en-US" sz="2500"/>
              <a:t>Bases: C,G,A,U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066800" y="6096000"/>
            <a:ext cx="74676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500"/>
              <a:t>Both contain a sugar, phosphate, and base.</a:t>
            </a:r>
            <a:endParaRPr lang="en-US" sz="2400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2"/>
          <a:srcRect r="40863"/>
          <a:stretch>
            <a:fillRect/>
          </a:stretch>
        </p:blipFill>
        <p:spPr bwMode="auto">
          <a:xfrm>
            <a:off x="2438400" y="3810000"/>
            <a:ext cx="979488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7338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Transcription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clipArt" sz="half" idx="1"/>
          </p:nvPr>
        </p:nvSpPr>
        <p:spPr/>
      </p:sp>
      <p:sp>
        <p:nvSpPr>
          <p:cNvPr id="2765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500"/>
              <a:t>RNA forms base pairs with DNA</a:t>
            </a:r>
          </a:p>
          <a:p>
            <a:pPr lvl="1"/>
            <a:r>
              <a:rPr lang="en-US" sz="2100"/>
              <a:t>C-G</a:t>
            </a:r>
          </a:p>
          <a:p>
            <a:pPr lvl="1"/>
            <a:r>
              <a:rPr lang="en-US" sz="2100"/>
              <a:t>A-U</a:t>
            </a:r>
          </a:p>
          <a:p>
            <a:r>
              <a:rPr lang="en-US" sz="2500">
                <a:solidFill>
                  <a:schemeClr val="accent1"/>
                </a:solidFill>
              </a:rPr>
              <a:t>Primary transcript</a:t>
            </a:r>
            <a:r>
              <a:rPr lang="en-US" sz="2500"/>
              <a:t>- length of RNA that results from the process of transcription</a:t>
            </a:r>
          </a:p>
          <a:p>
            <a:endParaRPr lang="en-US" sz="250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39243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TRANSCRIPTION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85800" y="18288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ACGATACCCTGACGAGCGTTAGCTATCG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71513" y="236220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660066"/>
                </a:solidFill>
              </a:rPr>
              <a:t>UGC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562100" y="2366963"/>
            <a:ext cx="1219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8000"/>
                </a:solidFill>
              </a:rPr>
              <a:t>UAU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2409825" y="2347913"/>
            <a:ext cx="1295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</a:rPr>
              <a:t>GGG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3328988" y="2347913"/>
            <a:ext cx="1295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66FF"/>
                </a:solidFill>
              </a:rPr>
              <a:t>ACU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/>
      <p:bldP spid="37898" grpId="0"/>
    </p:bld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276</TotalTime>
  <Words>572</Words>
  <Application>Microsoft PowerPoint</Application>
  <PresentationFormat>On-screen Show (4:3)</PresentationFormat>
  <Paragraphs>112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Verdana</vt:lpstr>
      <vt:lpstr>Wingdings</vt:lpstr>
      <vt:lpstr>Eclipse</vt:lpstr>
      <vt:lpstr>Transcription and Translation</vt:lpstr>
      <vt:lpstr>Protein Structure</vt:lpstr>
      <vt:lpstr>Slide 3</vt:lpstr>
      <vt:lpstr>Questions to be answered today</vt:lpstr>
      <vt:lpstr>Replication</vt:lpstr>
      <vt:lpstr>Transcription and Translation: An Overview (aka the Central Dogma)</vt:lpstr>
      <vt:lpstr>RNA vs. DNA</vt:lpstr>
      <vt:lpstr>Transcription</vt:lpstr>
      <vt:lpstr>TRANSCRIPTION</vt:lpstr>
      <vt:lpstr>Major players in transcription</vt:lpstr>
      <vt:lpstr>Major players in transcription</vt:lpstr>
      <vt:lpstr>mRNA Processing</vt:lpstr>
      <vt:lpstr>Transcription is done…what now?</vt:lpstr>
      <vt:lpstr>Translation</vt:lpstr>
      <vt:lpstr>Ribosomes</vt:lpstr>
      <vt:lpstr>Translation</vt:lpstr>
      <vt:lpstr>tRNA</vt:lpstr>
      <vt:lpstr>tRNA Function</vt:lpstr>
      <vt:lpstr>Reading the DNA code</vt:lpstr>
      <vt:lpstr>How many bases code for each amino acid?</vt:lpstr>
      <vt:lpstr>The Genetic Code</vt:lpstr>
      <vt:lpstr>Slide 22</vt:lpstr>
      <vt:lpstr>Which codons code for which  amino acids? </vt:lpstr>
      <vt:lpstr>Transcription vs. Translation Review</vt:lpstr>
    </vt:vector>
  </TitlesOfParts>
  <Company>Bellarmine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Transcription and Translation</dc:title>
  <dc:creator>HelpDesk</dc:creator>
  <cp:lastModifiedBy>bhs</cp:lastModifiedBy>
  <cp:revision>35</cp:revision>
  <dcterms:created xsi:type="dcterms:W3CDTF">2006-07-12T12:47:51Z</dcterms:created>
  <dcterms:modified xsi:type="dcterms:W3CDTF">2011-02-16T15:00:17Z</dcterms:modified>
</cp:coreProperties>
</file>