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10" r:id="rId3"/>
    <p:sldId id="311" r:id="rId4"/>
    <p:sldId id="312" r:id="rId5"/>
    <p:sldId id="313" r:id="rId6"/>
    <p:sldId id="287" r:id="rId7"/>
    <p:sldId id="302" r:id="rId8"/>
    <p:sldId id="303" r:id="rId9"/>
    <p:sldId id="304" r:id="rId10"/>
    <p:sldId id="298" r:id="rId11"/>
    <p:sldId id="306" r:id="rId12"/>
    <p:sldId id="299" r:id="rId13"/>
    <p:sldId id="308" r:id="rId14"/>
    <p:sldId id="300" r:id="rId15"/>
    <p:sldId id="307" r:id="rId16"/>
    <p:sldId id="288" r:id="rId17"/>
    <p:sldId id="280" r:id="rId18"/>
    <p:sldId id="289" r:id="rId19"/>
    <p:sldId id="294" r:id="rId20"/>
    <p:sldId id="281" r:id="rId21"/>
    <p:sldId id="301" r:id="rId22"/>
    <p:sldId id="261" r:id="rId23"/>
    <p:sldId id="262" r:id="rId24"/>
    <p:sldId id="30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02C3E88-517E-4AC5-9DFE-62C087F01053}" type="datetimeFigureOut">
              <a:rPr lang="en-US"/>
              <a:pPr>
                <a:defRPr/>
              </a:pPr>
              <a:t>10/16/2017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F54F32E-B0F2-46EF-8541-B1626DC8F24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8CA41F1-4926-43E3-B5F6-2BE822A6124E}" type="datetimeFigureOut">
              <a:rPr lang="en-US"/>
              <a:pPr>
                <a:defRPr/>
              </a:pPr>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6A28FF8-6302-40C1-AAD4-0E7D2C1C77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1083B713-CA2A-49F6-8AE1-0956903A5A29}" type="slidenum">
              <a:rPr lang="en-US" altLang="en-US"/>
              <a:pPr/>
              <a:t>17</a:t>
            </a:fld>
            <a:endParaRPr lang="en-US" alt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2B4E548F-FC8A-4ABD-976B-D7AB3CB8C75C}" type="slidenum">
              <a:rPr lang="en-US" altLang="en-US"/>
              <a:pPr/>
              <a:t>18</a:t>
            </a:fld>
            <a:endParaRPr lang="en-US" altLang="en-US"/>
          </a:p>
        </p:txBody>
      </p:sp>
      <p:sp>
        <p:nvSpPr>
          <p:cNvPr id="16387"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2"/>
          <p:cNvSpPr>
            <a:spLocks noGrp="1" noChangeArrowheads="1"/>
          </p:cNvSpPr>
          <p:nvPr>
            <p:ph type="body" idx="1"/>
          </p:nvPr>
        </p:nvSpPr>
        <p:spPr bwMode="auto">
          <a:noFill/>
        </p:spPr>
        <p:txBody>
          <a:bodyPr wrap="square" lIns="0" tIns="0" rIns="0" bIns="0" numCol="1" anchor="t" anchorCtr="0" compatLnSpc="1">
            <a:prstTxWarp prst="textNoShape">
              <a:avLst/>
            </a:prstTxWarp>
          </a:bodyPr>
          <a:lstStyle/>
          <a:p>
            <a:pPr>
              <a:lnSpc>
                <a:spcPct val="95000"/>
              </a:lnSpc>
              <a:spcBef>
                <a:spcPct val="0"/>
              </a:spcBef>
            </a:pPr>
            <a:endParaRPr lang="en-US" altLang="en-US" sz="1600" smtClean="0">
              <a:solidFill>
                <a:srgbClr val="33333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FDE77EF5-578E-4EA1-8472-8114A977D509}" type="slidenum">
              <a:rPr lang="en-US" altLang="en-US"/>
              <a:pPr/>
              <a:t>20</a:t>
            </a:fld>
            <a:endParaRPr lang="en-US" altLang="en-US"/>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7E9666-A7E7-4608-BA0E-13FAD42FC1A5}"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2B29BD-C20C-4BC4-A81E-A7AE847DF8F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9D2DA-7665-46E9-BCEA-1A367AB6D6B8}"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124DF4-1B3C-4A54-A77C-D12D7EFCFF09}"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C924C9-ED7B-4476-A126-939AA9AB43E7}"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C56D74-8F85-447E-8EEC-C899A90CB45C}"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1713F7-2C19-402A-9E3D-5BA100E896D5}"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518863-EA6E-4647-847C-9376FC82455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A57F53-1CA0-42EC-96E0-0ABC461BFE2B}"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3DC039-7F93-485F-9807-69E184EF0BC5}"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A6E509-4EDF-498C-B571-2B7D4E2289B0}"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3920EC-746E-458D-94DE-3BBD1F56B502}"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21DFB1-E91F-492E-9EEB-42495CFE5A2A}" type="datetimeFigureOut">
              <a:rPr lang="en-US"/>
              <a:pPr>
                <a:defRPr/>
              </a:pPr>
              <a:t>10/16/2017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3F0D18A-8AD5-4A5D-892F-2A96F1A94A2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4CBB95-0A78-4FE3-839B-DD0F01D01AFD}" type="datetimeFigureOut">
              <a:rPr lang="en-US"/>
              <a:pPr>
                <a:defRPr/>
              </a:pPr>
              <a:t>10/16/2017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EB5D098-3138-484F-8644-8C7A3F340669}"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1E4F91-671D-439C-A5C4-308E602A26EC}" type="datetimeFigureOut">
              <a:rPr lang="en-US"/>
              <a:pPr>
                <a:defRPr/>
              </a:pPr>
              <a:t>10/16/2017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E0C4D9-6DF4-474A-862D-BF657AF79072}"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B6B7DF-B5C5-4602-87C5-14870B3D732B}"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70613-2EEF-4504-93AD-E26484F4412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398A4-C98B-44B4-984C-8C41893C2880}"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200058-5041-4DA9-95A4-764343C05C85}"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07CCDB-1DB1-4664-9FBF-49D09A26E851}" type="datetimeFigureOut">
              <a:rPr lang="en-US"/>
              <a:pPr>
                <a:defRPr/>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D7DBB00C-99A8-415B-A669-378837691C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print"/>
          <a:srcRect/>
          <a:stretch>
            <a:fillRect/>
          </a:stretch>
        </p:blipFill>
        <p:spPr bwMode="auto">
          <a:xfrm>
            <a:off x="1143000" y="304800"/>
            <a:ext cx="6772275" cy="6327775"/>
          </a:xfrm>
          <a:prstGeom prst="rect">
            <a:avLst/>
          </a:prstGeom>
          <a:noFill/>
          <a:ln w="9525">
            <a:noFill/>
            <a:miter lim="800000"/>
            <a:headEnd/>
            <a:tailEnd/>
          </a:ln>
        </p:spPr>
      </p:pic>
      <p:sp>
        <p:nvSpPr>
          <p:cNvPr id="4" name="Rectangle 3"/>
          <p:cNvSpPr/>
          <p:nvPr/>
        </p:nvSpPr>
        <p:spPr>
          <a:xfrm>
            <a:off x="914400" y="83820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5908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90600" y="19050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35814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914400" y="41148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838200" y="48006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7010400" y="3048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7086600" y="22860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010400" y="32766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6858000" y="38862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6781800" y="449580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7010400" y="533400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0"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0" nodeType="clickEffect">
                                  <p:stCondLst>
                                    <p:cond delay="0"/>
                                  </p:stCondLst>
                                  <p:childTnLst>
                                    <p:animEffect transition="out" filter="diamond(in)">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xit" presetSubtype="10" fill="hold" grpId="0" nodeType="clickEffect">
                                  <p:stCondLst>
                                    <p:cond delay="0"/>
                                  </p:stCondLst>
                                  <p:childTnLst>
                                    <p:anim calcmode="lin" valueType="num">
                                      <p:cBhvr>
                                        <p:cTn id="27" dur="5000"/>
                                        <p:tgtEl>
                                          <p:spTgt spid="8"/>
                                        </p:tgtEl>
                                        <p:attrNameLst>
                                          <p:attrName>ppt_h</p:attrName>
                                        </p:attrNameLst>
                                      </p:cBhvr>
                                      <p:tavLst>
                                        <p:tav tm="0">
                                          <p:val>
                                            <p:strVal val="ppt_h"/>
                                          </p:val>
                                        </p:tav>
                                        <p:tav tm="100000">
                                          <p:val>
                                            <p:strVal val="ppt_h"/>
                                          </p:val>
                                        </p:tav>
                                      </p:tavLst>
                                    </p:anim>
                                    <p:anim calcmode="lin" valueType="num">
                                      <p:cBhvr>
                                        <p:cTn id="28"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9" dur="1" fill="hold">
                                          <p:stCondLst>
                                            <p:cond delay="4999"/>
                                          </p:stCondLst>
                                        </p:cTn>
                                        <p:tgtEl>
                                          <p:spTgt spid="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xit" presetSubtype="0" fill="hold" grpId="0" nodeType="clickEffect">
                                  <p:stCondLst>
                                    <p:cond delay="0"/>
                                  </p:stCondLst>
                                  <p:childTnLst>
                                    <p:animEffect transition="out" filter="fade">
                                      <p:cBhvr>
                                        <p:cTn id="33" dur="1000" accel="50000">
                                          <p:stCondLst>
                                            <p:cond delay="0"/>
                                          </p:stCondLst>
                                        </p:cTn>
                                        <p:tgtEl>
                                          <p:spTgt spid="9"/>
                                        </p:tgtEl>
                                      </p:cBhvr>
                                    </p:animEffect>
                                    <p:anim calcmode="lin" valueType="num">
                                      <p:cBhvr>
                                        <p:cTn id="34"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35"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36"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37" dur="1000"/>
                                        <p:tgtEl>
                                          <p:spTgt spid="9"/>
                                        </p:tgtEl>
                                        <p:attrNameLst>
                                          <p:attrName>ppt_h</p:attrName>
                                        </p:attrNameLst>
                                      </p:cBhvr>
                                      <p:tavLst>
                                        <p:tav tm="0">
                                          <p:val>
                                            <p:strVal val="ppt_h"/>
                                          </p:val>
                                        </p:tav>
                                        <p:tav tm="100000">
                                          <p:val>
                                            <p:strVal val="ppt_h"/>
                                          </p:val>
                                        </p:tav>
                                      </p:tavLst>
                                    </p:anim>
                                    <p:anim calcmode="lin" valueType="num">
                                      <p:cBhvr>
                                        <p:cTn id="38"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9"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40" dur="500" accel="50000">
                                          <p:stCondLst>
                                            <p:cond delay="500"/>
                                          </p:stCondLst>
                                        </p:cTn>
                                        <p:tgtEl>
                                          <p:spTgt spid="9"/>
                                        </p:tgtEl>
                                        <p:attrNameLst>
                                          <p:attrName>style.rotation</p:attrName>
                                        </p:attrNameLst>
                                      </p:cBhvr>
                                      <p:tavLst>
                                        <p:tav tm="0">
                                          <p:val>
                                            <p:fltVal val="0"/>
                                          </p:val>
                                        </p:tav>
                                        <p:tav tm="100000">
                                          <p:val>
                                            <p:fltVal val="-90"/>
                                          </p:val>
                                        </p:tav>
                                      </p:tavLst>
                                    </p:anim>
                                    <p:set>
                                      <p:cBhvr>
                                        <p:cTn id="41" dur="1" fill="hold">
                                          <p:stCondLst>
                                            <p:cond delay="999"/>
                                          </p:stCondLst>
                                        </p:cTn>
                                        <p:tgtEl>
                                          <p:spTgt spid="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8" presetClass="exit" presetSubtype="0" decel="50000" fill="hold" grpId="0" nodeType="clickEffect">
                                  <p:stCondLst>
                                    <p:cond delay="0"/>
                                  </p:stCondLst>
                                  <p:childTnLst>
                                    <p:anim calcmode="lin" valueType="num">
                                      <p:cBhvr>
                                        <p:cTn id="45" dur="1000"/>
                                        <p:tgtEl>
                                          <p:spTgt spid="1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6" dur="1000"/>
                                        <p:tgtEl>
                                          <p:spTgt spid="10"/>
                                        </p:tgtEl>
                                        <p:attrNameLst>
                                          <p:attrName>ppt_x</p:attrName>
                                        </p:attrNameLst>
                                      </p:cBhvr>
                                      <p:tavLst>
                                        <p:tav tm="0">
                                          <p:val>
                                            <p:strVal val="ppt_x"/>
                                          </p:val>
                                        </p:tav>
                                        <p:tav tm="50000">
                                          <p:val>
                                            <p:fltVal val="0.95"/>
                                          </p:val>
                                        </p:tav>
                                        <p:tav tm="100000">
                                          <p:val>
                                            <p:fltVal val="-1"/>
                                          </p:val>
                                        </p:tav>
                                      </p:tavLst>
                                    </p:anim>
                                    <p:anim calcmode="lin" valueType="num">
                                      <p:cBhvr>
                                        <p:cTn id="47" dur="1000"/>
                                        <p:tgtEl>
                                          <p:spTgt spid="10"/>
                                        </p:tgtEl>
                                        <p:attrNameLst>
                                          <p:attrName>ppt_y</p:attrName>
                                        </p:attrNameLst>
                                      </p:cBhvr>
                                      <p:tavLst>
                                        <p:tav tm="0">
                                          <p:val>
                                            <p:strVal val="ppt_y"/>
                                          </p:val>
                                        </p:tav>
                                        <p:tav tm="100000">
                                          <p:val>
                                            <p:strVal val="ppt_y"/>
                                          </p:val>
                                        </p:tav>
                                      </p:tavLst>
                                    </p:anim>
                                    <p:animEffect transition="out" filter="fade">
                                      <p:cBhvr>
                                        <p:cTn id="48" dur="1000"/>
                                        <p:tgtEl>
                                          <p:spTgt spid="10"/>
                                        </p:tgtEl>
                                      </p:cBhvr>
                                    </p:animEffect>
                                    <p:set>
                                      <p:cBhvr>
                                        <p:cTn id="49" dur="1" fill="hold">
                                          <p:stCondLst>
                                            <p:cond delay="999"/>
                                          </p:stCondLst>
                                        </p:cTn>
                                        <p:tgtEl>
                                          <p:spTgt spid="1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2" presetClass="exit" presetSubtype="0" fill="hold" grpId="0" nodeType="clickEffect">
                                  <p:stCondLst>
                                    <p:cond delay="0"/>
                                  </p:stCondLst>
                                  <p:childTnLst>
                                    <p:animScale>
                                      <p:cBhvr>
                                        <p:cTn id="53"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4" dur="1000" accel="50000">
                                          <p:stCondLst>
                                            <p:cond delay="0"/>
                                          </p:stCondLst>
                                        </p:cTn>
                                        <p:tgtEl>
                                          <p:spTgt spid="11"/>
                                        </p:tgtEl>
                                        <p:attrNameLst>
                                          <p:attrName>ppt_x</p:attrName>
                                          <p:attrName>ppt_y</p:attrName>
                                        </p:attrNameLst>
                                      </p:cBhvr>
                                    </p:animMotion>
                                    <p:animEffect transition="out" filter="fade">
                                      <p:cBhvr>
                                        <p:cTn id="55" dur="1000"/>
                                        <p:tgtEl>
                                          <p:spTgt spid="11"/>
                                        </p:tgtEl>
                                      </p:cBhvr>
                                    </p:animEffect>
                                    <p:set>
                                      <p:cBhvr>
                                        <p:cTn id="56" dur="1" fill="hold">
                                          <p:stCondLst>
                                            <p:cond delay="999"/>
                                          </p:stCondLst>
                                        </p:cTn>
                                        <p:tgtEl>
                                          <p:spTgt spid="1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xit" presetSubtype="0" fill="hold" grpId="0" nodeType="clickEffect">
                                  <p:stCondLst>
                                    <p:cond delay="0"/>
                                  </p:stCondLst>
                                  <p:childTnLst>
                                    <p:anim from="(ppt_x)" to="(ppt_x+1)" calcmode="lin" valueType="num">
                                      <p:cBhvr>
                                        <p:cTn id="60" dur="1000">
                                          <p:stCondLst>
                                            <p:cond delay="0"/>
                                          </p:stCondLst>
                                        </p:cTn>
                                        <p:tgtEl>
                                          <p:spTgt spid="12"/>
                                        </p:tgtEl>
                                        <p:attrNameLst>
                                          <p:attrName>ppt_x</p:attrName>
                                        </p:attrNameLst>
                                      </p:cBhvr>
                                    </p:anim>
                                    <p:anim from="0" to="-1.0" calcmode="lin" valueType="num">
                                      <p:cBhvr>
                                        <p:cTn id="61" dur="200" accel="50000">
                                          <p:stCondLst>
                                            <p:cond delay="0"/>
                                          </p:stCondLst>
                                        </p:cTn>
                                        <p:tgtEl>
                                          <p:spTgt spid="12"/>
                                        </p:tgtEl>
                                        <p:attrNameLst>
                                          <p:attrName>xshear</p:attrName>
                                        </p:attrNameLst>
                                      </p:cBhvr>
                                    </p:anim>
                                    <p:set>
                                      <p:cBhvr>
                                        <p:cTn id="62" dur="800">
                                          <p:stCondLst>
                                            <p:cond delay="200"/>
                                          </p:stCondLst>
                                        </p:cTn>
                                        <p:tgtEl>
                                          <p:spTgt spid="12"/>
                                        </p:tgtEl>
                                        <p:attrNameLst>
                                          <p:attrName>xshear</p:attrName>
                                        </p:attrNameLst>
                                      </p:cBhvr>
                                      <p:to>
                                        <p:strVal val="-1.0"/>
                                      </p:to>
                                    </p:set>
                                    <p:set>
                                      <p:cBhvr>
                                        <p:cTn id="63" dur="1" fill="hold">
                                          <p:stCondLst>
                                            <p:cond delay="999"/>
                                          </p:stCondLst>
                                        </p:cTn>
                                        <p:tgtEl>
                                          <p:spTgt spid="12"/>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xit" presetSubtype="0" accel="100000" fill="hold" grpId="0" nodeType="clickEffect">
                                  <p:stCondLst>
                                    <p:cond delay="0"/>
                                  </p:stCondLst>
                                  <p:childTnLst>
                                    <p:anim calcmode="lin" valueType="num">
                                      <p:cBhvr>
                                        <p:cTn id="67" dur="500"/>
                                        <p:tgtEl>
                                          <p:spTgt spid="13"/>
                                        </p:tgtEl>
                                        <p:attrNameLst>
                                          <p:attrName>ppt_w</p:attrName>
                                        </p:attrNameLst>
                                      </p:cBhvr>
                                      <p:tavLst>
                                        <p:tav tm="0">
                                          <p:val>
                                            <p:strVal val="ppt_w"/>
                                          </p:val>
                                        </p:tav>
                                        <p:tav tm="100000">
                                          <p:val>
                                            <p:fltVal val="0"/>
                                          </p:val>
                                        </p:tav>
                                      </p:tavLst>
                                    </p:anim>
                                    <p:anim calcmode="lin" valueType="num">
                                      <p:cBhvr>
                                        <p:cTn id="68" dur="500"/>
                                        <p:tgtEl>
                                          <p:spTgt spid="13"/>
                                        </p:tgtEl>
                                        <p:attrNameLst>
                                          <p:attrName>ppt_h</p:attrName>
                                        </p:attrNameLst>
                                      </p:cBhvr>
                                      <p:tavLst>
                                        <p:tav tm="0">
                                          <p:val>
                                            <p:strVal val="ppt_h"/>
                                          </p:val>
                                        </p:tav>
                                        <p:tav tm="100000">
                                          <p:val>
                                            <p:fltVal val="0"/>
                                          </p:val>
                                        </p:tav>
                                      </p:tavLst>
                                    </p:anim>
                                    <p:anim calcmode="lin" valueType="num">
                                      <p:cBhvr>
                                        <p:cTn id="69" dur="500"/>
                                        <p:tgtEl>
                                          <p:spTgt spid="13"/>
                                        </p:tgtEl>
                                        <p:attrNameLst>
                                          <p:attrName>style.rotation</p:attrName>
                                        </p:attrNameLst>
                                      </p:cBhvr>
                                      <p:tavLst>
                                        <p:tav tm="0">
                                          <p:val>
                                            <p:fltVal val="0"/>
                                          </p:val>
                                        </p:tav>
                                        <p:tav tm="100000">
                                          <p:val>
                                            <p:fltVal val="360"/>
                                          </p:val>
                                        </p:tav>
                                      </p:tavLst>
                                    </p:anim>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xit" presetSubtype="0" fill="hold" grpId="0" nodeType="clickEffect">
                                  <p:stCondLst>
                                    <p:cond delay="0"/>
                                  </p:stCondLst>
                                  <p:childTnLst>
                                    <p:animEffect transition="out" filter="fade">
                                      <p:cBhvr>
                                        <p:cTn id="75" dur="770" accel="100000">
                                          <p:stCondLst>
                                            <p:cond delay="1230"/>
                                          </p:stCondLst>
                                        </p:cTn>
                                        <p:tgtEl>
                                          <p:spTgt spid="14"/>
                                        </p:tgtEl>
                                      </p:cBhvr>
                                    </p:animEffect>
                                    <p:animScale>
                                      <p:cBhvr>
                                        <p:cTn id="76" dur="770" accel="100000">
                                          <p:stCondLst>
                                            <p:cond delay="1230"/>
                                          </p:stCondLst>
                                        </p:cTn>
                                        <p:tgtEl>
                                          <p:spTgt spid="14"/>
                                        </p:tgtEl>
                                      </p:cBhvr>
                                      <p:from x="200000" y="450000"/>
                                      <p:to x="10000" y="10000"/>
                                    </p:animScale>
                                    <p:animScale>
                                      <p:cBhvr>
                                        <p:cTn id="77" dur="1230" decel="100000"/>
                                        <p:tgtEl>
                                          <p:spTgt spid="14"/>
                                        </p:tgtEl>
                                      </p:cBhvr>
                                      <p:from x="100000" y="100000"/>
                                      <p:to x="200000" y="450000"/>
                                    </p:animScale>
                                    <p:anim from="(ppt_x)" to="(0.5)" calcmode="lin" valueType="num">
                                      <p:cBhvr>
                                        <p:cTn id="78" dur="1230" decel="100000"/>
                                        <p:tgtEl>
                                          <p:spTgt spid="14"/>
                                        </p:tgtEl>
                                        <p:attrNameLst>
                                          <p:attrName>ppt_x</p:attrName>
                                        </p:attrNameLst>
                                      </p:cBhvr>
                                    </p:anim>
                                    <p:anim from="(0.5)" to="(0.5)" calcmode="lin" valueType="num">
                                      <p:cBhvr>
                                        <p:cTn id="79" dur="770">
                                          <p:stCondLst>
                                            <p:cond delay="1230"/>
                                          </p:stCondLst>
                                        </p:cTn>
                                        <p:tgtEl>
                                          <p:spTgt spid="14"/>
                                        </p:tgtEl>
                                        <p:attrNameLst>
                                          <p:attrName>ppt_x</p:attrName>
                                        </p:attrNameLst>
                                      </p:cBhvr>
                                    </p:anim>
                                    <p:anim from="(ppt_y)" to="(ppt_y+0.4)" calcmode="lin" valueType="num">
                                      <p:cBhvr>
                                        <p:cTn id="80" dur="1230" decel="100000"/>
                                        <p:tgtEl>
                                          <p:spTgt spid="14"/>
                                        </p:tgtEl>
                                        <p:attrNameLst>
                                          <p:attrName>ppt_y</p:attrName>
                                        </p:attrNameLst>
                                      </p:cBhvr>
                                    </p:anim>
                                    <p:anim from="(ppt_y)" to="(ppt_y)" calcmode="lin" valueType="num">
                                      <p:cBhvr>
                                        <p:cTn id="81" dur="770">
                                          <p:stCondLst>
                                            <p:cond delay="1230"/>
                                          </p:stCondLst>
                                        </p:cTn>
                                        <p:tgtEl>
                                          <p:spTgt spid="14"/>
                                        </p:tgtEl>
                                        <p:attrNameLst>
                                          <p:attrName>ppt_y</p:attrName>
                                        </p:attrNameLst>
                                      </p:cBhvr>
                                    </p:anim>
                                    <p:set>
                                      <p:cBhvr>
                                        <p:cTn id="82" dur="1" fill="hold">
                                          <p:stCondLst>
                                            <p:cond delay="1999"/>
                                          </p:stCondLst>
                                        </p:cTn>
                                        <p:tgtEl>
                                          <p:spTgt spid="14"/>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xit" presetSubtype="0" decel="100000" fill="hold" grpId="0" nodeType="clickEffect">
                                  <p:stCondLst>
                                    <p:cond delay="0"/>
                                  </p:stCondLst>
                                  <p:childTnLst>
                                    <p:anim calcmode="lin" valueType="num">
                                      <p:cBhvr>
                                        <p:cTn id="86" dur="500"/>
                                        <p:tgtEl>
                                          <p:spTgt spid="15"/>
                                        </p:tgtEl>
                                        <p:attrNameLst>
                                          <p:attrName>ppt_w</p:attrName>
                                        </p:attrNameLst>
                                      </p:cBhvr>
                                      <p:tavLst>
                                        <p:tav tm="0">
                                          <p:val>
                                            <p:strVal val="ppt_w"/>
                                          </p:val>
                                        </p:tav>
                                        <p:tav tm="100000">
                                          <p:val>
                                            <p:strVal val="ppt_w*0.05"/>
                                          </p:val>
                                        </p:tav>
                                      </p:tavLst>
                                    </p:anim>
                                    <p:anim calcmode="lin" valueType="num">
                                      <p:cBhvr>
                                        <p:cTn id="87" dur="500"/>
                                        <p:tgtEl>
                                          <p:spTgt spid="15"/>
                                        </p:tgtEl>
                                        <p:attrNameLst>
                                          <p:attrName>ppt_h</p:attrName>
                                        </p:attrNameLst>
                                      </p:cBhvr>
                                      <p:tavLst>
                                        <p:tav tm="0">
                                          <p:val>
                                            <p:strVal val="ppt_h"/>
                                          </p:val>
                                        </p:tav>
                                        <p:tav tm="100000">
                                          <p:val>
                                            <p:strVal val="ppt_h"/>
                                          </p:val>
                                        </p:tav>
                                      </p:tavLst>
                                    </p:anim>
                                    <p:anim calcmode="lin" valueType="num">
                                      <p:cBhvr>
                                        <p:cTn id="88" dur="500"/>
                                        <p:tgtEl>
                                          <p:spTgt spid="15"/>
                                        </p:tgtEl>
                                        <p:attrNameLst>
                                          <p:attrName>ppt_x</p:attrName>
                                        </p:attrNameLst>
                                      </p:cBhvr>
                                      <p:tavLst>
                                        <p:tav tm="0">
                                          <p:val>
                                            <p:strVal val="ppt_x"/>
                                          </p:val>
                                        </p:tav>
                                        <p:tav tm="100000">
                                          <p:val>
                                            <p:strVal val="ppt_x-.2"/>
                                          </p:val>
                                        </p:tav>
                                      </p:tavLst>
                                    </p:anim>
                                    <p:anim calcmode="lin" valueType="num">
                                      <p:cBhvr>
                                        <p:cTn id="89" dur="500"/>
                                        <p:tgtEl>
                                          <p:spTgt spid="15"/>
                                        </p:tgtEl>
                                        <p:attrNameLst>
                                          <p:attrName>ppt_y</p:attrName>
                                        </p:attrNameLst>
                                      </p:cBhvr>
                                      <p:tavLst>
                                        <p:tav tm="0">
                                          <p:val>
                                            <p:strVal val="ppt_y"/>
                                          </p:val>
                                        </p:tav>
                                        <p:tav tm="100000">
                                          <p:val>
                                            <p:strVal val="ppt_y"/>
                                          </p:val>
                                        </p:tav>
                                      </p:tavLst>
                                    </p:anim>
                                    <p:animEffect transition="out" filter="fade">
                                      <p:cBhvr>
                                        <p:cTn id="90" dur="500"/>
                                        <p:tgtEl>
                                          <p:spTgt spid="15"/>
                                        </p:tgtEl>
                                      </p:cBhvr>
                                    </p:animEffect>
                                    <p:set>
                                      <p:cBhvr>
                                        <p:cTn id="9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15962"/>
          </a:xfrm>
        </p:spPr>
        <p:txBody>
          <a:bodyPr/>
          <a:lstStyle/>
          <a:p>
            <a:r>
              <a:rPr lang="en-US" altLang="en-US" dirty="0" smtClean="0"/>
              <a:t>2. Stereoscope</a:t>
            </a:r>
          </a:p>
        </p:txBody>
      </p:sp>
      <p:sp>
        <p:nvSpPr>
          <p:cNvPr id="9219" name="Content Placeholder 2"/>
          <p:cNvSpPr>
            <a:spLocks noGrp="1"/>
          </p:cNvSpPr>
          <p:nvPr>
            <p:ph idx="1"/>
          </p:nvPr>
        </p:nvSpPr>
        <p:spPr>
          <a:xfrm>
            <a:off x="0" y="990600"/>
            <a:ext cx="8686800" cy="5135563"/>
          </a:xfrm>
        </p:spPr>
        <p:txBody>
          <a:bodyPr/>
          <a:lstStyle/>
          <a:p>
            <a:r>
              <a:rPr lang="en-US" altLang="en-US" dirty="0" smtClean="0"/>
              <a:t>binocular </a:t>
            </a:r>
            <a:r>
              <a:rPr lang="en-US" altLang="en-US" dirty="0" smtClean="0"/>
              <a:t>(two eyes) </a:t>
            </a:r>
            <a:endParaRPr lang="en-US" altLang="en-US" dirty="0" smtClean="0"/>
          </a:p>
          <a:p>
            <a:r>
              <a:rPr lang="en-US" altLang="en-US" dirty="0" smtClean="0"/>
              <a:t>Can be used for thicker, larger specimens </a:t>
            </a:r>
            <a:r>
              <a:rPr lang="en-US" altLang="en-US" dirty="0" smtClean="0"/>
              <a:t>or </a:t>
            </a:r>
            <a:r>
              <a:rPr lang="en-US" altLang="en-US" dirty="0" smtClean="0"/>
              <a:t>dissections</a:t>
            </a:r>
          </a:p>
          <a:p>
            <a:r>
              <a:rPr lang="en-US" b="1" u="sng" dirty="0" smtClean="0"/>
              <a:t>Magnification</a:t>
            </a:r>
            <a:r>
              <a:rPr lang="en-US" dirty="0" smtClean="0"/>
              <a:t> ranges between </a:t>
            </a:r>
            <a:r>
              <a:rPr lang="en-US" b="1" u="sng" dirty="0" smtClean="0"/>
              <a:t>4X – 40X</a:t>
            </a:r>
            <a:endParaRPr lang="en-US" altLang="en-US" dirty="0" smtClean="0"/>
          </a:p>
          <a:p>
            <a:r>
              <a:rPr lang="en-US" altLang="en-US" dirty="0" smtClean="0"/>
              <a:t>Creates a 3D view of </a:t>
            </a:r>
            <a:r>
              <a:rPr lang="en-US" altLang="en-US" dirty="0" smtClean="0"/>
              <a:t>specimen</a:t>
            </a:r>
          </a:p>
          <a:p>
            <a:r>
              <a:rPr lang="en-US" dirty="0" smtClean="0"/>
              <a:t>Better </a:t>
            </a:r>
            <a:r>
              <a:rPr lang="en-US" dirty="0" smtClean="0"/>
              <a:t>for </a:t>
            </a:r>
            <a:r>
              <a:rPr lang="en-US" b="1" u="sng" dirty="0" smtClean="0"/>
              <a:t>Opaque </a:t>
            </a:r>
            <a:r>
              <a:rPr lang="en-US" b="1" u="sng" dirty="0" smtClean="0"/>
              <a:t>objects</a:t>
            </a:r>
            <a:endParaRPr lang="en-US" b="1" dirty="0" smtClean="0"/>
          </a:p>
          <a:p>
            <a:r>
              <a:rPr lang="en-US" dirty="0" smtClean="0"/>
              <a:t>Better </a:t>
            </a:r>
            <a:r>
              <a:rPr lang="en-US" dirty="0" smtClean="0"/>
              <a:t>for </a:t>
            </a:r>
            <a:r>
              <a:rPr lang="en-US" b="1" u="sng" dirty="0" smtClean="0"/>
              <a:t>large </a:t>
            </a:r>
            <a:r>
              <a:rPr lang="en-US" b="1" u="sng" dirty="0" smtClean="0"/>
              <a:t>microbes</a:t>
            </a:r>
            <a:endParaRPr lang="en-US" dirty="0" smtClean="0"/>
          </a:p>
          <a:p>
            <a:r>
              <a:rPr lang="en-US" dirty="0" smtClean="0"/>
              <a:t>Can use </a:t>
            </a:r>
            <a:r>
              <a:rPr lang="en-US" b="1" u="sng" dirty="0" smtClean="0"/>
              <a:t>reflected</a:t>
            </a:r>
            <a:r>
              <a:rPr lang="en-US" dirty="0" smtClean="0"/>
              <a:t> or </a:t>
            </a:r>
            <a:r>
              <a:rPr lang="en-US" b="1" u="sng" dirty="0" smtClean="0"/>
              <a:t>transmitted</a:t>
            </a:r>
            <a:r>
              <a:rPr lang="en-US" dirty="0" smtClean="0"/>
              <a:t> light</a:t>
            </a:r>
          </a:p>
          <a:p>
            <a:r>
              <a:rPr lang="en-US" dirty="0" smtClean="0"/>
              <a:t>Not </a:t>
            </a:r>
            <a:r>
              <a:rPr lang="en-US" b="1" u="sng" dirty="0" smtClean="0"/>
              <a:t>compound</a:t>
            </a:r>
            <a:r>
              <a:rPr lang="en-US" dirty="0" smtClean="0"/>
              <a:t> = </a:t>
            </a:r>
            <a:r>
              <a:rPr lang="en-US" b="1" u="sng" dirty="0" smtClean="0"/>
              <a:t>real</a:t>
            </a:r>
            <a:r>
              <a:rPr lang="en-US" dirty="0" smtClean="0"/>
              <a:t> </a:t>
            </a:r>
            <a:r>
              <a:rPr lang="en-US" dirty="0" smtClean="0"/>
              <a:t>image</a:t>
            </a:r>
            <a:r>
              <a:rPr lang="en-US" dirty="0" smtClean="0"/>
              <a:t>.</a:t>
            </a:r>
            <a:endParaRPr lang="en-US" b="1" dirty="0" smtClean="0"/>
          </a:p>
        </p:txBody>
      </p:sp>
      <p:pic>
        <p:nvPicPr>
          <p:cNvPr id="9220" name="Picture 2" descr="https://lh5.googleusercontent.com/J1nJJzrGgfSsjK3LK2jrhUPLcWQXunlzxo-gslaN1L936_TW98zRpiiR_X-Oi9avBnWYw2XBzDms8FSqXcOwJ_aRi7RQBeA0nk57hqgtWgjZ17IPmL5UrH5M4to9HLcEqy8CKe7f"/>
          <p:cNvPicPr>
            <a:picLocks noChangeAspect="1" noChangeArrowheads="1"/>
          </p:cNvPicPr>
          <p:nvPr/>
        </p:nvPicPr>
        <p:blipFill>
          <a:blip r:embed="rId2" cstate="print"/>
          <a:srcRect l="24698" t="14006" r="25060" b="11227"/>
          <a:stretch>
            <a:fillRect/>
          </a:stretch>
        </p:blipFill>
        <p:spPr bwMode="auto">
          <a:xfrm>
            <a:off x="7016750" y="3352800"/>
            <a:ext cx="2127250"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2" y="12940"/>
            <a:ext cx="9119558" cy="4525963"/>
          </a:xfrm>
        </p:spPr>
        <p:txBody>
          <a:bodyPr>
            <a:normAutofit fontScale="77500" lnSpcReduction="20000"/>
          </a:bodyPr>
          <a:lstStyle/>
          <a:p>
            <a:pPr marL="0" indent="0">
              <a:buNone/>
            </a:pPr>
            <a:r>
              <a:rPr lang="en-US" b="1" dirty="0" smtClean="0"/>
              <a:t>H. </a:t>
            </a:r>
            <a:r>
              <a:rPr lang="en-US" b="1" u="sng" dirty="0" smtClean="0"/>
              <a:t>Electron </a:t>
            </a:r>
            <a:r>
              <a:rPr lang="en-US" b="1" u="sng" dirty="0" smtClean="0"/>
              <a:t>Microscope</a:t>
            </a:r>
            <a:endParaRPr lang="en-US" dirty="0" smtClean="0"/>
          </a:p>
          <a:p>
            <a:pPr marL="0" indent="0">
              <a:buNone/>
            </a:pPr>
            <a:r>
              <a:rPr lang="en-US" b="1" dirty="0"/>
              <a:t> </a:t>
            </a:r>
            <a:r>
              <a:rPr lang="en-US" b="1" dirty="0" smtClean="0"/>
              <a:t>     1.</a:t>
            </a:r>
            <a:r>
              <a:rPr lang="en-US" dirty="0" smtClean="0"/>
              <a:t> Create the greatest </a:t>
            </a:r>
            <a:r>
              <a:rPr lang="en-US" b="1" u="sng" dirty="0" smtClean="0"/>
              <a:t>magnified</a:t>
            </a:r>
            <a:r>
              <a:rPr lang="en-US" dirty="0" smtClean="0"/>
              <a:t> images with the </a:t>
            </a:r>
            <a:r>
              <a:rPr lang="en-US" b="1" u="sng" dirty="0" smtClean="0"/>
              <a:t>greatest  resolution</a:t>
            </a:r>
            <a:endParaRPr lang="en-US" b="1" u="sng" dirty="0" smtClean="0"/>
          </a:p>
          <a:p>
            <a:pPr marL="0" indent="0">
              <a:buNone/>
            </a:pPr>
            <a:r>
              <a:rPr lang="en-US" b="1" dirty="0" smtClean="0"/>
              <a:t>      2. </a:t>
            </a:r>
            <a:r>
              <a:rPr lang="en-US" dirty="0" smtClean="0"/>
              <a:t>Very </a:t>
            </a:r>
            <a:r>
              <a:rPr lang="en-US" b="1" u="sng" dirty="0" smtClean="0"/>
              <a:t>expensive</a:t>
            </a:r>
            <a:r>
              <a:rPr lang="en-US" dirty="0" smtClean="0"/>
              <a:t> $$$</a:t>
            </a:r>
          </a:p>
          <a:p>
            <a:pPr marL="0" indent="0">
              <a:buNone/>
            </a:pPr>
            <a:r>
              <a:rPr lang="en-US" b="1" dirty="0"/>
              <a:t> </a:t>
            </a:r>
            <a:r>
              <a:rPr lang="en-US" b="1" dirty="0" smtClean="0"/>
              <a:t>     3.</a:t>
            </a:r>
            <a:r>
              <a:rPr lang="en-US" dirty="0" smtClean="0"/>
              <a:t> Cannot </a:t>
            </a:r>
            <a:r>
              <a:rPr lang="en-US" b="1" u="sng" dirty="0" smtClean="0"/>
              <a:t>view live specimens</a:t>
            </a:r>
          </a:p>
          <a:p>
            <a:pPr marL="0" indent="0">
              <a:buNone/>
            </a:pPr>
            <a:endParaRPr lang="en-US" b="1" u="sng" dirty="0" smtClean="0"/>
          </a:p>
          <a:p>
            <a:pPr marL="0" indent="0">
              <a:buNone/>
            </a:pPr>
            <a:r>
              <a:rPr lang="en-US" b="1" dirty="0"/>
              <a:t> </a:t>
            </a:r>
            <a:r>
              <a:rPr lang="en-US" b="1" dirty="0" smtClean="0"/>
              <a:t>     4. </a:t>
            </a:r>
            <a:r>
              <a:rPr lang="en-US" dirty="0" smtClean="0"/>
              <a:t>No </a:t>
            </a:r>
            <a:r>
              <a:rPr lang="en-US" b="1" u="sng" dirty="0" smtClean="0"/>
              <a:t>colored images</a:t>
            </a:r>
          </a:p>
          <a:p>
            <a:pPr marL="0" indent="0">
              <a:buNone/>
            </a:pPr>
            <a:r>
              <a:rPr lang="en-US" b="1" dirty="0"/>
              <a:t> </a:t>
            </a:r>
            <a:r>
              <a:rPr lang="en-US" b="1" dirty="0" smtClean="0"/>
              <a:t>     5. </a:t>
            </a:r>
            <a:r>
              <a:rPr lang="en-US" b="1" u="sng" dirty="0" smtClean="0"/>
              <a:t>Specimens</a:t>
            </a:r>
            <a:r>
              <a:rPr lang="en-US" dirty="0" smtClean="0"/>
              <a:t> pretreated with </a:t>
            </a:r>
            <a:r>
              <a:rPr lang="en-US" b="1" u="sng" dirty="0" smtClean="0"/>
              <a:t>dyes</a:t>
            </a:r>
          </a:p>
          <a:p>
            <a:pPr marL="0" indent="0">
              <a:buNone/>
            </a:pPr>
            <a:r>
              <a:rPr lang="en-US" dirty="0" smtClean="0"/>
              <a:t>      </a:t>
            </a:r>
            <a:r>
              <a:rPr lang="en-US" b="1" dirty="0" smtClean="0"/>
              <a:t>6. </a:t>
            </a:r>
            <a:r>
              <a:rPr lang="en-US" dirty="0" smtClean="0"/>
              <a:t>No </a:t>
            </a:r>
            <a:r>
              <a:rPr lang="en-US" b="1" u="sng" dirty="0" smtClean="0"/>
              <a:t>direct</a:t>
            </a:r>
            <a:r>
              <a:rPr lang="en-US" dirty="0" smtClean="0"/>
              <a:t> observations –</a:t>
            </a:r>
          </a:p>
          <a:p>
            <a:pPr marL="0" indent="0">
              <a:buNone/>
            </a:pPr>
            <a:r>
              <a:rPr lang="en-US" dirty="0" smtClean="0"/>
              <a:t> viewed on a</a:t>
            </a:r>
          </a:p>
          <a:p>
            <a:pPr marL="0" indent="0">
              <a:buNone/>
            </a:pPr>
            <a:r>
              <a:rPr lang="en-US" dirty="0" smtClean="0"/>
              <a:t> </a:t>
            </a:r>
            <a:r>
              <a:rPr lang="en-US" b="1" u="sng" dirty="0" smtClean="0"/>
              <a:t>screen</a:t>
            </a:r>
            <a:r>
              <a:rPr lang="en-US" dirty="0" smtClean="0"/>
              <a:t> </a:t>
            </a:r>
          </a:p>
          <a:p>
            <a:pPr marL="0" indent="0">
              <a:buNone/>
            </a:pPr>
            <a:r>
              <a:rPr lang="en-US" dirty="0" smtClean="0"/>
              <a:t>or </a:t>
            </a:r>
            <a:r>
              <a:rPr lang="en-US" b="1" u="sng" dirty="0" smtClean="0"/>
              <a:t>photographed</a:t>
            </a:r>
            <a:endParaRPr lang="en-US" b="1" u="sng"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500" y="3575518"/>
            <a:ext cx="3543300" cy="3245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6450" y="990600"/>
            <a:ext cx="3687550" cy="383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2514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4525963"/>
          </a:xfrm>
        </p:spPr>
        <p:txBody>
          <a:bodyPr/>
          <a:lstStyle/>
          <a:p>
            <a:pPr marL="0" indent="0">
              <a:buFont typeface="Arial" charset="0"/>
              <a:buNone/>
              <a:defRPr/>
            </a:pPr>
            <a:r>
              <a:rPr lang="en-US" sz="2800" b="1" dirty="0" smtClean="0"/>
              <a:t>3. Scanning </a:t>
            </a:r>
            <a:r>
              <a:rPr lang="en-US" sz="2800" b="1" dirty="0"/>
              <a:t>Electron Microscope</a:t>
            </a:r>
            <a:r>
              <a:rPr lang="en-US" sz="2800" dirty="0"/>
              <a:t> - </a:t>
            </a:r>
            <a:endParaRPr lang="en-US" sz="2800" dirty="0" smtClean="0"/>
          </a:p>
          <a:p>
            <a:pPr>
              <a:defRPr/>
            </a:pPr>
            <a:r>
              <a:rPr lang="en-US" sz="2800" dirty="0" smtClean="0"/>
              <a:t>SEMs use </a:t>
            </a:r>
            <a:r>
              <a:rPr lang="en-US" sz="2800" dirty="0"/>
              <a:t>electrons </a:t>
            </a:r>
            <a:r>
              <a:rPr lang="en-US" sz="2800" dirty="0" smtClean="0"/>
              <a:t>to </a:t>
            </a:r>
            <a:r>
              <a:rPr lang="en-US" sz="2800" dirty="0"/>
              <a:t>magnify objects up to two million </a:t>
            </a:r>
            <a:r>
              <a:rPr lang="en-US" sz="2800" dirty="0" smtClean="0"/>
              <a:t>times</a:t>
            </a:r>
          </a:p>
          <a:p>
            <a:pPr>
              <a:defRPr/>
            </a:pPr>
            <a:r>
              <a:rPr lang="en-US" sz="2800" dirty="0" smtClean="0"/>
              <a:t>creates </a:t>
            </a:r>
            <a:r>
              <a:rPr lang="en-US" sz="2800" dirty="0"/>
              <a:t>a 3D view of </a:t>
            </a:r>
            <a:r>
              <a:rPr lang="en-US" sz="2800" dirty="0" smtClean="0"/>
              <a:t>specimen with great external </a:t>
            </a:r>
            <a:r>
              <a:rPr lang="en-US" sz="2800" dirty="0" smtClean="0"/>
              <a:t>detail</a:t>
            </a:r>
          </a:p>
          <a:p>
            <a:pPr lvl="1">
              <a:defRPr/>
            </a:pPr>
            <a:r>
              <a:rPr lang="en-US" sz="2400" dirty="0" smtClean="0"/>
              <a:t>cannot </a:t>
            </a:r>
            <a:r>
              <a:rPr lang="en-US" sz="2400" dirty="0"/>
              <a:t>view living specimens (process kills them</a:t>
            </a:r>
            <a:r>
              <a:rPr lang="en-US" sz="2400" dirty="0" smtClean="0"/>
              <a:t>)</a:t>
            </a:r>
          </a:p>
          <a:p>
            <a:pPr marL="0" indent="0">
              <a:buNone/>
            </a:pPr>
            <a:r>
              <a:rPr lang="en-US" sz="2800" dirty="0" smtClean="0"/>
              <a:t>Produces super </a:t>
            </a:r>
            <a:r>
              <a:rPr lang="en-US" sz="2800" b="1" u="sng" dirty="0" smtClean="0"/>
              <a:t>3d</a:t>
            </a:r>
            <a:r>
              <a:rPr lang="en-US" sz="2800" b="1" dirty="0" smtClean="0"/>
              <a:t> </a:t>
            </a:r>
            <a:r>
              <a:rPr lang="en-US" sz="2800" b="1" u="sng" dirty="0" smtClean="0"/>
              <a:t>image</a:t>
            </a:r>
            <a:r>
              <a:rPr lang="en-US" sz="2800" b="1" dirty="0" smtClean="0"/>
              <a:t> </a:t>
            </a:r>
            <a:r>
              <a:rPr lang="en-US" sz="2800" dirty="0" smtClean="0"/>
              <a:t>with great external detail</a:t>
            </a:r>
          </a:p>
          <a:p>
            <a:pPr marL="514350" indent="-514350">
              <a:buFont typeface="+mj-lt"/>
              <a:buAutoNum type="alphaLcParenR"/>
            </a:pPr>
            <a:r>
              <a:rPr lang="en-US" sz="2800" b="1" u="sng" dirty="0" smtClean="0"/>
              <a:t>Magnifies</a:t>
            </a:r>
            <a:r>
              <a:rPr lang="en-US" sz="2800" dirty="0" smtClean="0"/>
              <a:t> up to </a:t>
            </a:r>
            <a:r>
              <a:rPr lang="en-US" sz="2800" b="1" u="sng" dirty="0" smtClean="0"/>
              <a:t>100,000x</a:t>
            </a:r>
          </a:p>
          <a:p>
            <a:pPr>
              <a:defRPr/>
            </a:pPr>
            <a:endParaRPr lang="en-US" sz="2800" dirty="0"/>
          </a:p>
        </p:txBody>
      </p:sp>
      <p:pic>
        <p:nvPicPr>
          <p:cNvPr id="10243" name="Picture 2" descr="https://lh4.googleusercontent.com/1UYGXEEc2kAdPcimV4vgelJU_nEtJyKnU0bWbfKFvKnlo8GWcMU2ZVBDvIuIfRKSmFd6UfsMSAzIL93AFnunPK3AtRFXFll9tifvDmOI7361hxBPUhJVp1mTTIH0ZiEMcG9_Cd9v"/>
          <p:cNvPicPr>
            <a:picLocks noChangeAspect="1" noChangeArrowheads="1"/>
          </p:cNvPicPr>
          <p:nvPr/>
        </p:nvPicPr>
        <p:blipFill>
          <a:blip r:embed="rId2" cstate="print"/>
          <a:srcRect/>
          <a:stretch>
            <a:fillRect/>
          </a:stretch>
        </p:blipFill>
        <p:spPr bwMode="auto">
          <a:xfrm>
            <a:off x="4724400" y="3590823"/>
            <a:ext cx="4419600" cy="3267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a:t>S</a:t>
            </a:r>
            <a:r>
              <a:rPr lang="en-US" b="1" u="sng" dirty="0" smtClean="0"/>
              <a:t>EM Micrographs</a:t>
            </a:r>
            <a:endParaRPr lang="en-US" b="1" u="sn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533400"/>
            <a:ext cx="3715952" cy="2987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566453"/>
            <a:ext cx="2409825"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4196" y="2590800"/>
            <a:ext cx="2247900"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8635" y="1423266"/>
            <a:ext cx="2309165" cy="2386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3581400"/>
            <a:ext cx="3562349" cy="3562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5800" y="4339616"/>
            <a:ext cx="4114800" cy="2804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2105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4525963"/>
          </a:xfrm>
        </p:spPr>
        <p:txBody>
          <a:bodyPr/>
          <a:lstStyle/>
          <a:p>
            <a:pPr marL="0" indent="0">
              <a:buFont typeface="Arial" charset="0"/>
              <a:buNone/>
              <a:defRPr/>
            </a:pPr>
            <a:r>
              <a:rPr lang="en-US" b="1" dirty="0" smtClean="0"/>
              <a:t>4. Transmission </a:t>
            </a:r>
            <a:r>
              <a:rPr lang="en-US" b="1" dirty="0"/>
              <a:t>Electron Microscope </a:t>
            </a:r>
            <a:endParaRPr lang="en-US" b="1" dirty="0" smtClean="0"/>
          </a:p>
          <a:p>
            <a:pPr>
              <a:defRPr/>
            </a:pPr>
            <a:r>
              <a:rPr lang="en-US" dirty="0" smtClean="0"/>
              <a:t>uses </a:t>
            </a:r>
            <a:r>
              <a:rPr lang="en-US" dirty="0"/>
              <a:t>electrons, but instead of scanning the </a:t>
            </a:r>
            <a:r>
              <a:rPr lang="en-US" dirty="0" smtClean="0"/>
              <a:t>surface </a:t>
            </a:r>
            <a:r>
              <a:rPr lang="en-US" dirty="0"/>
              <a:t>electrons are passed through very thin </a:t>
            </a:r>
            <a:r>
              <a:rPr lang="en-US" dirty="0" smtClean="0"/>
              <a:t>specimens</a:t>
            </a:r>
            <a:endParaRPr lang="en-US" dirty="0" smtClean="0"/>
          </a:p>
          <a:p>
            <a:pPr lvl="1">
              <a:defRPr/>
            </a:pPr>
            <a:r>
              <a:rPr lang="en-US" dirty="0" smtClean="0"/>
              <a:t>TEM </a:t>
            </a:r>
            <a:r>
              <a:rPr lang="en-US" dirty="0"/>
              <a:t>= "</a:t>
            </a:r>
            <a:r>
              <a:rPr lang="en-US" dirty="0" smtClean="0"/>
              <a:t>thin“</a:t>
            </a:r>
          </a:p>
          <a:p>
            <a:pPr>
              <a:defRPr/>
            </a:pPr>
            <a:r>
              <a:rPr lang="en-US" b="1" u="sng" dirty="0" smtClean="0"/>
              <a:t>Magnifies</a:t>
            </a:r>
            <a:r>
              <a:rPr lang="en-US" dirty="0" smtClean="0"/>
              <a:t> </a:t>
            </a:r>
            <a:r>
              <a:rPr lang="en-US" dirty="0" smtClean="0"/>
              <a:t>up to </a:t>
            </a:r>
            <a:r>
              <a:rPr lang="en-US" b="1" u="sng" dirty="0" smtClean="0"/>
              <a:t>1,000,000x</a:t>
            </a:r>
          </a:p>
          <a:p>
            <a:pPr>
              <a:defRPr/>
            </a:pPr>
            <a:r>
              <a:rPr lang="en-US" dirty="0" smtClean="0"/>
              <a:t>Specimen </a:t>
            </a:r>
            <a:r>
              <a:rPr lang="en-US" dirty="0" smtClean="0"/>
              <a:t>Preparation = </a:t>
            </a:r>
            <a:r>
              <a:rPr lang="en-US" b="1" u="sng" dirty="0" smtClean="0"/>
              <a:t>thin</a:t>
            </a:r>
            <a:r>
              <a:rPr lang="en-US" b="1" dirty="0" smtClean="0"/>
              <a:t> </a:t>
            </a:r>
            <a:r>
              <a:rPr lang="en-US" b="1" u="sng" dirty="0" smtClean="0"/>
              <a:t>slice</a:t>
            </a:r>
            <a:r>
              <a:rPr lang="en-US" b="1" dirty="0" smtClean="0"/>
              <a:t>  </a:t>
            </a:r>
          </a:p>
          <a:p>
            <a:pPr marL="0" indent="0">
              <a:buNone/>
            </a:pPr>
            <a:r>
              <a:rPr lang="en-US" dirty="0" smtClean="0"/>
              <a:t>      (</a:t>
            </a:r>
            <a:r>
              <a:rPr lang="en-US" b="1" u="sng" dirty="0" smtClean="0"/>
              <a:t>20-100</a:t>
            </a:r>
            <a:r>
              <a:rPr lang="en-US" dirty="0" smtClean="0"/>
              <a:t> nm) = </a:t>
            </a:r>
            <a:r>
              <a:rPr lang="en-US" dirty="0" smtClean="0"/>
              <a:t>staining</a:t>
            </a:r>
          </a:p>
          <a:p>
            <a:pPr marL="0" indent="0">
              <a:buNone/>
            </a:pPr>
            <a:r>
              <a:rPr lang="en-US" dirty="0" smtClean="0"/>
              <a:t>Shows </a:t>
            </a:r>
            <a:r>
              <a:rPr lang="en-US" b="1" u="sng" dirty="0" smtClean="0"/>
              <a:t>incredible</a:t>
            </a:r>
            <a:r>
              <a:rPr lang="en-US" b="1" dirty="0" smtClean="0"/>
              <a:t> </a:t>
            </a:r>
            <a:r>
              <a:rPr lang="en-US" b="1" u="sng" dirty="0" smtClean="0"/>
              <a:t>internal</a:t>
            </a:r>
            <a:r>
              <a:rPr lang="en-US" b="1" dirty="0" smtClean="0"/>
              <a:t> </a:t>
            </a:r>
            <a:r>
              <a:rPr lang="en-US" b="1" u="sng" dirty="0" smtClean="0"/>
              <a:t>detail</a:t>
            </a:r>
          </a:p>
          <a:p>
            <a:pPr>
              <a:defRPr/>
            </a:pPr>
            <a:endParaRPr lang="en-US" dirty="0"/>
          </a:p>
        </p:txBody>
      </p:sp>
      <p:pic>
        <p:nvPicPr>
          <p:cNvPr id="11267" name="Picture 2" descr="https://lh3.googleusercontent.com/lgVtt9Ci5hRRpx8yC3F2YZReZtbnqpYGqayPkgQSGuoosbg26D_SXRMkJEIhYSlC0kQg_xDqYsitryxtaBozAJZ3Xm7QWsXKRkD-re6xVXhfHWBR2gksuuR4qSSVBsx_4cX0oR8f"/>
          <p:cNvPicPr>
            <a:picLocks noChangeAspect="1" noChangeArrowheads="1"/>
          </p:cNvPicPr>
          <p:nvPr/>
        </p:nvPicPr>
        <p:blipFill>
          <a:blip r:embed="rId2" cstate="print"/>
          <a:srcRect l="16971" t="19214" r="19817" b="11517"/>
          <a:stretch>
            <a:fillRect/>
          </a:stretch>
        </p:blipFill>
        <p:spPr bwMode="auto">
          <a:xfrm>
            <a:off x="6172200" y="4267200"/>
            <a:ext cx="2699776"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smtClean="0"/>
              <a:t>TEM Micrographs</a:t>
            </a:r>
            <a:endParaRPr lang="en-US" b="1" u="sn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09600"/>
            <a:ext cx="3157538" cy="3541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585158"/>
            <a:ext cx="3548963" cy="3453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6430" y="4191000"/>
            <a:ext cx="4314825" cy="258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4088495"/>
            <a:ext cx="3738832" cy="2617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a:off x="6663241" y="1032959"/>
            <a:ext cx="3581400" cy="2277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805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68362"/>
          </a:xfrm>
        </p:spPr>
        <p:txBody>
          <a:bodyPr/>
          <a:lstStyle/>
          <a:p>
            <a:r>
              <a:rPr lang="en-US" altLang="en-US" smtClean="0"/>
              <a:t>Magnification </a:t>
            </a:r>
          </a:p>
        </p:txBody>
      </p:sp>
      <p:sp>
        <p:nvSpPr>
          <p:cNvPr id="12291" name="Content Placeholder 2"/>
          <p:cNvSpPr>
            <a:spLocks noGrp="1"/>
          </p:cNvSpPr>
          <p:nvPr>
            <p:ph idx="1"/>
          </p:nvPr>
        </p:nvSpPr>
        <p:spPr>
          <a:xfrm>
            <a:off x="114300" y="1133475"/>
            <a:ext cx="8915400" cy="3352800"/>
          </a:xfrm>
        </p:spPr>
        <p:txBody>
          <a:bodyPr/>
          <a:lstStyle/>
          <a:p>
            <a:r>
              <a:rPr lang="en-US" altLang="en-US" smtClean="0">
                <a:solidFill>
                  <a:srgbClr val="000000"/>
                </a:solidFill>
                <a:latin typeface="Arial" charset="0"/>
              </a:rPr>
              <a:t>Your microscope has 3 magnifications: Low, medium, and High. </a:t>
            </a:r>
          </a:p>
          <a:p>
            <a:r>
              <a:rPr lang="en-US" altLang="en-US" smtClean="0">
                <a:solidFill>
                  <a:srgbClr val="000000"/>
                </a:solidFill>
                <a:latin typeface="Arial" charset="0"/>
              </a:rPr>
              <a:t>In addition the ocular lens (eyepiece) has a magnification</a:t>
            </a:r>
          </a:p>
          <a:p>
            <a:r>
              <a:rPr lang="en-US" altLang="en-US" smtClean="0">
                <a:solidFill>
                  <a:srgbClr val="00B050"/>
                </a:solidFill>
                <a:latin typeface="Arial" charset="0"/>
              </a:rPr>
              <a:t>The total magnification is the ocular x objective</a:t>
            </a:r>
            <a:endParaRPr lang="en-US" altLang="en-US" smtClean="0">
              <a:solidFill>
                <a:srgbClr val="00B050"/>
              </a:solidFill>
            </a:endParaRPr>
          </a:p>
        </p:txBody>
      </p:sp>
      <p:pic>
        <p:nvPicPr>
          <p:cNvPr id="12292" name="Picture 5"/>
          <p:cNvPicPr>
            <a:picLocks noChangeAspect="1" noChangeArrowheads="1"/>
          </p:cNvPicPr>
          <p:nvPr/>
        </p:nvPicPr>
        <p:blipFill>
          <a:blip r:embed="rId2" cstate="print"/>
          <a:srcRect l="19901" t="6448" r="20398" b="8258"/>
          <a:stretch>
            <a:fillRect/>
          </a:stretch>
        </p:blipFill>
        <p:spPr bwMode="auto">
          <a:xfrm>
            <a:off x="2743200" y="4306888"/>
            <a:ext cx="1143000" cy="2209800"/>
          </a:xfrm>
          <a:prstGeom prst="rect">
            <a:avLst/>
          </a:prstGeom>
          <a:noFill/>
          <a:ln w="9525">
            <a:noFill/>
            <a:miter lim="800000"/>
            <a:headEnd/>
            <a:tailEnd/>
          </a:ln>
          <a:effectLst/>
        </p:spPr>
      </p:pic>
      <p:pic>
        <p:nvPicPr>
          <p:cNvPr id="12293" name="Picture 4"/>
          <p:cNvPicPr>
            <a:picLocks noChangeAspect="1" noChangeArrowheads="1"/>
          </p:cNvPicPr>
          <p:nvPr/>
        </p:nvPicPr>
        <p:blipFill>
          <a:blip r:embed="rId3" cstate="print"/>
          <a:srcRect l="14786" t="16483" r="45258" b="6927"/>
          <a:stretch>
            <a:fillRect/>
          </a:stretch>
        </p:blipFill>
        <p:spPr bwMode="auto">
          <a:xfrm>
            <a:off x="4343400" y="4183063"/>
            <a:ext cx="17113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304800"/>
            <a:ext cx="8534400" cy="457200"/>
          </a:xfrm>
          <a:prstGeom prst="rect">
            <a:avLst/>
          </a:prstGeom>
          <a:noFill/>
          <a:ln w="9525">
            <a:noFill/>
            <a:miter lim="800000"/>
            <a:headEnd/>
            <a:tailEnd/>
          </a:ln>
          <a:effectLst/>
        </p:spPr>
        <p:txBody>
          <a:bodyPr>
            <a:spAutoFit/>
          </a:bodyPr>
          <a:lstStyle/>
          <a:p>
            <a:pPr eaLnBrk="1" hangingPunct="1">
              <a:spcBef>
                <a:spcPct val="50000"/>
              </a:spcBef>
            </a:pPr>
            <a:r>
              <a:rPr lang="en-US" altLang="en-US" b="1"/>
              <a:t>Comparing Powers of Magnification</a:t>
            </a:r>
          </a:p>
        </p:txBody>
      </p:sp>
      <p:sp>
        <p:nvSpPr>
          <p:cNvPr id="13315" name="Text Box 9"/>
          <p:cNvSpPr txBox="1">
            <a:spLocks noChangeArrowheads="1"/>
          </p:cNvSpPr>
          <p:nvPr/>
        </p:nvSpPr>
        <p:spPr bwMode="auto">
          <a:xfrm>
            <a:off x="7070725" y="4003675"/>
            <a:ext cx="1844675" cy="457200"/>
          </a:xfrm>
          <a:prstGeom prst="rect">
            <a:avLst/>
          </a:prstGeom>
          <a:noFill/>
          <a:ln w="9525">
            <a:noFill/>
            <a:miter lim="800000"/>
            <a:headEnd/>
            <a:tailEnd/>
          </a:ln>
          <a:effectLst/>
        </p:spPr>
        <p:txBody>
          <a:bodyPr>
            <a:spAutoFit/>
          </a:bodyPr>
          <a:lstStyle/>
          <a:p>
            <a:pPr eaLnBrk="1" hangingPunct="1"/>
            <a:endParaRPr lang="en-US" altLang="en-US"/>
          </a:p>
        </p:txBody>
      </p:sp>
      <p:grpSp>
        <p:nvGrpSpPr>
          <p:cNvPr id="13316" name="Group 16"/>
          <p:cNvGrpSpPr>
            <a:grpSpLocks/>
          </p:cNvGrpSpPr>
          <p:nvPr/>
        </p:nvGrpSpPr>
        <p:grpSpPr bwMode="auto">
          <a:xfrm>
            <a:off x="914400" y="1066800"/>
            <a:ext cx="7620000" cy="1706563"/>
            <a:chOff x="576" y="768"/>
            <a:chExt cx="4800" cy="1075"/>
          </a:xfrm>
        </p:grpSpPr>
        <p:pic>
          <p:nvPicPr>
            <p:cNvPr id="13320" name="Picture 11"/>
            <p:cNvPicPr>
              <a:picLocks noChangeAspect="1" noChangeArrowheads="1"/>
            </p:cNvPicPr>
            <p:nvPr/>
          </p:nvPicPr>
          <p:blipFill>
            <a:blip r:embed="rId3" cstate="print"/>
            <a:srcRect/>
            <a:stretch>
              <a:fillRect/>
            </a:stretch>
          </p:blipFill>
          <p:spPr bwMode="auto">
            <a:xfrm>
              <a:off x="576" y="768"/>
              <a:ext cx="1344" cy="1075"/>
            </a:xfrm>
            <a:prstGeom prst="rect">
              <a:avLst/>
            </a:prstGeom>
            <a:noFill/>
            <a:ln w="9525">
              <a:noFill/>
              <a:miter lim="800000"/>
              <a:headEnd/>
              <a:tailEnd/>
            </a:ln>
            <a:effectLst/>
          </p:spPr>
        </p:pic>
        <p:sp>
          <p:nvSpPr>
            <p:cNvPr id="13321" name="Text Box 13"/>
            <p:cNvSpPr txBox="1">
              <a:spLocks noChangeArrowheads="1"/>
            </p:cNvSpPr>
            <p:nvPr/>
          </p:nvSpPr>
          <p:spPr bwMode="auto">
            <a:xfrm>
              <a:off x="1920" y="931"/>
              <a:ext cx="3456" cy="748"/>
            </a:xfrm>
            <a:prstGeom prst="rect">
              <a:avLst/>
            </a:prstGeom>
            <a:noFill/>
            <a:ln w="9525">
              <a:noFill/>
              <a:miter lim="800000"/>
              <a:headEnd/>
              <a:tailEnd/>
            </a:ln>
            <a:effectLst/>
          </p:spPr>
          <p:txBody>
            <a:bodyPr>
              <a:spAutoFit/>
            </a:bodyPr>
            <a:lstStyle/>
            <a:p>
              <a:pPr algn="just" eaLnBrk="1" hangingPunct="1">
                <a:spcBef>
                  <a:spcPct val="50000"/>
                </a:spcBef>
              </a:pPr>
              <a:r>
                <a:rPr lang="en-US" altLang="en-US"/>
                <a:t>We can see better details with higher the powers of magnification, but we cannot see as much of the image.</a:t>
              </a:r>
            </a:p>
          </p:txBody>
        </p:sp>
      </p:grpSp>
      <p:grpSp>
        <p:nvGrpSpPr>
          <p:cNvPr id="13317" name="Group 15"/>
          <p:cNvGrpSpPr>
            <a:grpSpLocks/>
          </p:cNvGrpSpPr>
          <p:nvPr/>
        </p:nvGrpSpPr>
        <p:grpSpPr bwMode="auto">
          <a:xfrm>
            <a:off x="419100" y="3124200"/>
            <a:ext cx="8191500" cy="3143250"/>
            <a:chOff x="192" y="1968"/>
            <a:chExt cx="5160" cy="1980"/>
          </a:xfrm>
        </p:grpSpPr>
        <p:pic>
          <p:nvPicPr>
            <p:cNvPr id="13318" name="Picture 12"/>
            <p:cNvPicPr>
              <a:picLocks noChangeAspect="1" noChangeArrowheads="1"/>
            </p:cNvPicPr>
            <p:nvPr/>
          </p:nvPicPr>
          <p:blipFill>
            <a:blip r:embed="rId4" cstate="print"/>
            <a:srcRect/>
            <a:stretch>
              <a:fillRect/>
            </a:stretch>
          </p:blipFill>
          <p:spPr bwMode="auto">
            <a:xfrm>
              <a:off x="2352" y="1968"/>
              <a:ext cx="3000" cy="1980"/>
            </a:xfrm>
            <a:prstGeom prst="rect">
              <a:avLst/>
            </a:prstGeom>
            <a:noFill/>
            <a:ln w="9525">
              <a:noFill/>
              <a:miter lim="800000"/>
              <a:headEnd/>
              <a:tailEnd/>
            </a:ln>
            <a:effectLst/>
          </p:spPr>
        </p:pic>
        <p:sp>
          <p:nvSpPr>
            <p:cNvPr id="13319" name="Text Box 14"/>
            <p:cNvSpPr txBox="1">
              <a:spLocks noChangeArrowheads="1"/>
            </p:cNvSpPr>
            <p:nvPr/>
          </p:nvSpPr>
          <p:spPr bwMode="auto">
            <a:xfrm>
              <a:off x="192" y="2469"/>
              <a:ext cx="2064" cy="978"/>
            </a:xfrm>
            <a:prstGeom prst="rect">
              <a:avLst/>
            </a:prstGeom>
            <a:noFill/>
            <a:ln w="9525">
              <a:noFill/>
              <a:miter lim="800000"/>
              <a:headEnd/>
              <a:tailEnd/>
            </a:ln>
            <a:effectLst/>
          </p:spPr>
          <p:txBody>
            <a:bodyPr>
              <a:spAutoFit/>
            </a:bodyPr>
            <a:lstStyle/>
            <a:p>
              <a:pPr algn="ctr" eaLnBrk="1" hangingPunct="1">
                <a:spcBef>
                  <a:spcPct val="50000"/>
                </a:spcBef>
              </a:pPr>
              <a:r>
                <a:rPr lang="en-US" altLang="en-US"/>
                <a:t>Which of these images would be viewed at a higher power of magnification?</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28600" y="228600"/>
            <a:ext cx="8442325" cy="6432550"/>
          </a:xfrm>
          <a:prstGeom prst="rect">
            <a:avLst/>
          </a:prstGeom>
          <a:noFill/>
          <a:ln w="9525">
            <a:noFill/>
            <a:miter lim="800000"/>
            <a:headEnd/>
            <a:tailEnd/>
          </a:ln>
        </p:spPr>
        <p:txBody>
          <a:bodyPr lIns="0" tIns="0" rIns="0" bIns="0">
            <a:spAutoFit/>
          </a:bodyPr>
          <a:lstStyle/>
          <a:p>
            <a:pPr eaLnBrk="1" hangingPunct="1">
              <a:lnSpc>
                <a:spcPct val="95000"/>
              </a:lnSpc>
            </a:pPr>
            <a:r>
              <a:rPr lang="en-US" altLang="en-US" sz="2800" b="1">
                <a:solidFill>
                  <a:srgbClr val="7030A0"/>
                </a:solidFill>
              </a:rPr>
              <a:t>Focusing Specimens</a:t>
            </a:r>
            <a:endParaRPr lang="en-US" altLang="en-US" sz="2800">
              <a:solidFill>
                <a:srgbClr val="7030A0"/>
              </a:solidFill>
            </a:endParaRPr>
          </a:p>
          <a:p>
            <a:pPr eaLnBrk="1" hangingPunct="1">
              <a:lnSpc>
                <a:spcPct val="95000"/>
              </a:lnSpc>
            </a:pPr>
            <a:r>
              <a:rPr lang="en-US" altLang="en-US" sz="2600">
                <a:solidFill>
                  <a:srgbClr val="000000"/>
                </a:solidFill>
              </a:rPr>
              <a:t>1.</a:t>
            </a:r>
            <a:r>
              <a:rPr lang="en-US" altLang="en-US" sz="2600" b="1">
                <a:solidFill>
                  <a:srgbClr val="000000"/>
                </a:solidFill>
              </a:rPr>
              <a:t> Always start with the scanning (low) objective</a:t>
            </a:r>
            <a:r>
              <a:rPr lang="en-US" altLang="en-US" sz="2600">
                <a:solidFill>
                  <a:srgbClr val="000000"/>
                </a:solidFill>
              </a:rPr>
              <a:t>. </a:t>
            </a:r>
            <a:endParaRPr lang="en-US" altLang="en-US"/>
          </a:p>
          <a:p>
            <a:pPr marL="971550" lvl="1" indent="-514350" eaLnBrk="1" hangingPunct="1">
              <a:lnSpc>
                <a:spcPct val="95000"/>
              </a:lnSpc>
              <a:buFont typeface="Calibri" pitchFamily="34" charset="0"/>
              <a:buAutoNum type="alphaUcPeriod"/>
            </a:pPr>
            <a:r>
              <a:rPr lang="en-US" altLang="en-US" sz="2600">
                <a:solidFill>
                  <a:srgbClr val="000000"/>
                </a:solidFill>
              </a:rPr>
              <a:t>Use the Coarse Knob to focus and then the fine adjustment knob until clear. </a:t>
            </a:r>
          </a:p>
          <a:p>
            <a:pPr marL="971550" lvl="1" indent="-514350" eaLnBrk="1" hangingPunct="1">
              <a:lnSpc>
                <a:spcPct val="95000"/>
              </a:lnSpc>
              <a:buFont typeface="Calibri" pitchFamily="34" charset="0"/>
              <a:buAutoNum type="alphaUcPeriod"/>
            </a:pPr>
            <a:r>
              <a:rPr lang="en-US" altLang="en-US" sz="2600">
                <a:solidFill>
                  <a:srgbClr val="000000"/>
                </a:solidFill>
              </a:rPr>
              <a:t>Then center object</a:t>
            </a:r>
          </a:p>
          <a:p>
            <a:pPr>
              <a:lnSpc>
                <a:spcPct val="95000"/>
              </a:lnSpc>
            </a:pPr>
            <a:r>
              <a:rPr lang="en-US" altLang="en-US" sz="2800" b="1">
                <a:solidFill>
                  <a:srgbClr val="000000"/>
                </a:solidFill>
              </a:rPr>
              <a:t>2. Switch to medium Power.</a:t>
            </a:r>
          </a:p>
          <a:p>
            <a:pPr marL="971550" lvl="1" indent="-514350">
              <a:lnSpc>
                <a:spcPct val="95000"/>
              </a:lnSpc>
              <a:buFont typeface="Calibri" pitchFamily="34" charset="0"/>
              <a:buAutoNum type="alphaUcPeriod"/>
            </a:pPr>
            <a:r>
              <a:rPr lang="en-US" altLang="en-US" sz="2800">
                <a:solidFill>
                  <a:srgbClr val="000000"/>
                </a:solidFill>
              </a:rPr>
              <a:t>Use the Coarse Knob to focus and then the fine adjustment knob until clear. </a:t>
            </a:r>
          </a:p>
          <a:p>
            <a:pPr marL="971550" lvl="1" indent="-514350">
              <a:lnSpc>
                <a:spcPct val="95000"/>
              </a:lnSpc>
              <a:buFont typeface="Calibri" pitchFamily="34" charset="0"/>
              <a:buAutoNum type="alphaUcPeriod"/>
            </a:pPr>
            <a:r>
              <a:rPr lang="en-US" altLang="en-US" sz="2800">
                <a:solidFill>
                  <a:srgbClr val="000000"/>
                </a:solidFill>
              </a:rPr>
              <a:t>Center specimen</a:t>
            </a:r>
          </a:p>
          <a:p>
            <a:pPr>
              <a:lnSpc>
                <a:spcPct val="95000"/>
              </a:lnSpc>
            </a:pPr>
            <a:r>
              <a:rPr lang="en-US" altLang="en-US" sz="2800" b="1">
                <a:solidFill>
                  <a:srgbClr val="000000"/>
                </a:solidFill>
              </a:rPr>
              <a:t>3. Now switch to High Power. </a:t>
            </a:r>
          </a:p>
          <a:p>
            <a:pPr marL="971550" lvl="1" indent="-514350">
              <a:lnSpc>
                <a:spcPct val="95000"/>
              </a:lnSpc>
              <a:buFont typeface="Calibri" pitchFamily="34" charset="0"/>
              <a:buAutoNum type="alphaUcPeriod"/>
            </a:pPr>
            <a:r>
              <a:rPr lang="en-US" altLang="en-US" sz="2800">
                <a:solidFill>
                  <a:srgbClr val="000000"/>
                </a:solidFill>
              </a:rPr>
              <a:t>ONLY use the Fine Adjustment Knob to focus.</a:t>
            </a:r>
          </a:p>
          <a:p>
            <a:pPr>
              <a:lnSpc>
                <a:spcPct val="95000"/>
              </a:lnSpc>
            </a:pPr>
            <a:endParaRPr lang="en-US" altLang="en-US" sz="2800">
              <a:solidFill>
                <a:srgbClr val="000000"/>
              </a:solidFill>
            </a:endParaRPr>
          </a:p>
          <a:p>
            <a:pPr>
              <a:lnSpc>
                <a:spcPct val="95000"/>
              </a:lnSpc>
            </a:pPr>
            <a:r>
              <a:rPr lang="en-US" altLang="en-US" sz="2800">
                <a:solidFill>
                  <a:srgbClr val="000000"/>
                </a:solidFill>
              </a:rPr>
              <a:t>Recap</a:t>
            </a:r>
            <a:endParaRPr lang="en-US" altLang="en-US" sz="2800"/>
          </a:p>
          <a:p>
            <a:pPr>
              <a:lnSpc>
                <a:spcPct val="95000"/>
              </a:lnSpc>
            </a:pPr>
            <a:r>
              <a:rPr lang="en-US" altLang="en-US" sz="2800">
                <a:solidFill>
                  <a:srgbClr val="000000"/>
                </a:solidFill>
              </a:rPr>
              <a:t>1.  Scanning --&gt; use coarse and fine knob </a:t>
            </a:r>
            <a:endParaRPr lang="en-US" altLang="en-US" sz="2800"/>
          </a:p>
          <a:p>
            <a:pPr>
              <a:lnSpc>
                <a:spcPct val="95000"/>
              </a:lnSpc>
            </a:pPr>
            <a:r>
              <a:rPr lang="en-US" altLang="en-US" sz="2800">
                <a:solidFill>
                  <a:srgbClr val="000000"/>
                </a:solidFill>
              </a:rPr>
              <a:t>2.  Low power --&gt; use coarse and fine knob</a:t>
            </a:r>
            <a:endParaRPr lang="en-US" altLang="en-US" sz="2800"/>
          </a:p>
          <a:p>
            <a:pPr>
              <a:lnSpc>
                <a:spcPct val="95000"/>
              </a:lnSpc>
            </a:pPr>
            <a:r>
              <a:rPr lang="en-US" altLang="en-US" sz="2800">
                <a:solidFill>
                  <a:srgbClr val="000000"/>
                </a:solidFill>
              </a:rPr>
              <a:t>3.  High power --&gt; use fine knob only</a:t>
            </a:r>
            <a:endParaRPr lang="en-US" altLang="en-US" sz="2600">
              <a:solidFill>
                <a:srgbClr val="000000"/>
              </a:solidFill>
            </a:endParaRPr>
          </a:p>
        </p:txBody>
      </p:sp>
      <p:sp>
        <p:nvSpPr>
          <p:cNvPr id="15363" name="Text Box 4"/>
          <p:cNvSpPr txBox="1">
            <a:spLocks noChangeArrowheads="1"/>
          </p:cNvSpPr>
          <p:nvPr/>
        </p:nvSpPr>
        <p:spPr bwMode="auto">
          <a:xfrm>
            <a:off x="6642100" y="4724400"/>
            <a:ext cx="2513013" cy="711200"/>
          </a:xfrm>
          <a:prstGeom prst="rect">
            <a:avLst/>
          </a:prstGeom>
          <a:noFill/>
          <a:ln w="9525">
            <a:noFill/>
            <a:miter lim="800000"/>
            <a:headEnd/>
            <a:tailEnd/>
          </a:ln>
        </p:spPr>
        <p:txBody>
          <a:bodyPr lIns="0" tIns="0" rIns="0" bIns="0">
            <a:spAutoFit/>
          </a:bodyPr>
          <a:lstStyle/>
          <a:p>
            <a:pPr eaLnBrk="1" hangingPunct="1">
              <a:lnSpc>
                <a:spcPct val="95000"/>
              </a:lnSpc>
            </a:pPr>
            <a:r>
              <a:rPr lang="en-US" altLang="en-US" sz="2400">
                <a:solidFill>
                  <a:srgbClr val="FF0000"/>
                </a:solidFill>
              </a:rPr>
              <a:t>DO NOT SKIP STEPS!!!!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22250" y="182563"/>
            <a:ext cx="8529638" cy="496887"/>
          </a:xfrm>
        </p:spPr>
        <p:txBody>
          <a:bodyPr lIns="0" tIns="0" rIns="0" bIns="0" anchor="t">
            <a:normAutofit fontScale="90000"/>
          </a:bodyPr>
          <a:lstStyle/>
          <a:p>
            <a:pPr algn="l">
              <a:lnSpc>
                <a:spcPct val="95000"/>
              </a:lnSpc>
              <a:defRPr/>
            </a:pPr>
            <a:r>
              <a:rPr lang="en-US" sz="3900">
                <a:solidFill>
                  <a:srgbClr val="333333"/>
                </a:solidFill>
                <a:latin typeface="Arial" pitchFamily="34" charset="0"/>
              </a:rPr>
              <a:t>Troubleshooting</a:t>
            </a:r>
          </a:p>
        </p:txBody>
      </p:sp>
      <p:sp>
        <p:nvSpPr>
          <p:cNvPr id="17411" name="Rectangle 2"/>
          <p:cNvSpPr>
            <a:spLocks noGrp="1" noChangeArrowheads="1"/>
          </p:cNvSpPr>
          <p:nvPr>
            <p:ph idx="1"/>
          </p:nvPr>
        </p:nvSpPr>
        <p:spPr>
          <a:xfrm>
            <a:off x="222250" y="822325"/>
            <a:ext cx="8693150" cy="5530850"/>
          </a:xfrm>
        </p:spPr>
        <p:txBody>
          <a:bodyPr lIns="0" tIns="0" rIns="0" bIns="0"/>
          <a:lstStyle/>
          <a:p>
            <a:pPr marL="0" indent="0">
              <a:lnSpc>
                <a:spcPct val="95000"/>
              </a:lnSpc>
              <a:spcBef>
                <a:spcPct val="0"/>
              </a:spcBef>
              <a:buFont typeface="Arial" charset="0"/>
              <a:buNone/>
            </a:pPr>
            <a:r>
              <a:rPr lang="en-US" altLang="en-US" sz="1900" smtClean="0">
                <a:solidFill>
                  <a:srgbClr val="000000"/>
                </a:solidFill>
                <a:latin typeface="Arial" charset="0"/>
              </a:rPr>
              <a:t>Occasionally you may have trouble with working your microscope. Here are some common problems and solutions.</a:t>
            </a:r>
            <a:endParaRPr lang="en-US" altLang="en-US" smtClean="0"/>
          </a:p>
          <a:p>
            <a:pPr marL="0" indent="0">
              <a:lnSpc>
                <a:spcPct val="95000"/>
              </a:lnSpc>
              <a:spcBef>
                <a:spcPct val="0"/>
              </a:spcBef>
              <a:buFont typeface="Arial" charset="0"/>
              <a:buNone/>
            </a:pPr>
            <a:endParaRPr lang="en-US" altLang="en-US" sz="1900" smtClean="0">
              <a:solidFill>
                <a:srgbClr val="000000"/>
              </a:solidFill>
              <a:latin typeface="Arial" charset="0"/>
            </a:endParaRPr>
          </a:p>
          <a:p>
            <a:pPr marL="0" indent="0">
              <a:lnSpc>
                <a:spcPct val="95000"/>
              </a:lnSpc>
              <a:spcBef>
                <a:spcPct val="0"/>
              </a:spcBef>
              <a:buFont typeface="Arial" charset="0"/>
              <a:buNone/>
            </a:pPr>
            <a:r>
              <a:rPr lang="en-US" altLang="en-US" sz="1900" smtClean="0">
                <a:solidFill>
                  <a:srgbClr val="000000"/>
                </a:solidFill>
                <a:latin typeface="Arial" charset="0"/>
              </a:rPr>
              <a:t>1. Image is too dark!</a:t>
            </a:r>
            <a:endParaRPr lang="en-US" altLang="en-US" smtClean="0"/>
          </a:p>
          <a:p>
            <a:pPr marL="0" indent="0">
              <a:lnSpc>
                <a:spcPct val="95000"/>
              </a:lnSpc>
              <a:spcBef>
                <a:spcPct val="0"/>
              </a:spcBef>
              <a:buFont typeface="Arial" charset="0"/>
              <a:buNone/>
            </a:pPr>
            <a:r>
              <a:rPr lang="en-US" altLang="en-US" sz="1900" i="1" smtClean="0">
                <a:solidFill>
                  <a:srgbClr val="000000"/>
                </a:solidFill>
                <a:latin typeface="Arial" charset="0"/>
              </a:rPr>
              <a:t>Adjust the diaphragm, make sure your light is on.</a:t>
            </a:r>
            <a:endParaRPr lang="en-US" altLang="en-US" smtClean="0"/>
          </a:p>
          <a:p>
            <a:pPr marL="0" indent="0">
              <a:lnSpc>
                <a:spcPct val="95000"/>
              </a:lnSpc>
              <a:spcBef>
                <a:spcPct val="0"/>
              </a:spcBef>
              <a:buFont typeface="Arial" charset="0"/>
              <a:buNone/>
            </a:pPr>
            <a:endParaRPr lang="en-US" altLang="en-US" sz="1900" smtClean="0">
              <a:solidFill>
                <a:srgbClr val="000000"/>
              </a:solidFill>
              <a:latin typeface="Arial" charset="0"/>
            </a:endParaRPr>
          </a:p>
          <a:p>
            <a:pPr marL="0" indent="0">
              <a:lnSpc>
                <a:spcPct val="95000"/>
              </a:lnSpc>
              <a:spcBef>
                <a:spcPct val="0"/>
              </a:spcBef>
              <a:buFont typeface="Arial" charset="0"/>
              <a:buNone/>
            </a:pPr>
            <a:r>
              <a:rPr lang="en-US" altLang="en-US" sz="1900" smtClean="0">
                <a:solidFill>
                  <a:srgbClr val="000000"/>
                </a:solidFill>
                <a:latin typeface="Arial" charset="0"/>
              </a:rPr>
              <a:t>2. There's a spot in my viewing field, even when I move the slide the spot stays in the same place!</a:t>
            </a:r>
            <a:endParaRPr lang="en-US" altLang="en-US" smtClean="0"/>
          </a:p>
          <a:p>
            <a:pPr marL="0" indent="0">
              <a:lnSpc>
                <a:spcPct val="95000"/>
              </a:lnSpc>
              <a:spcBef>
                <a:spcPct val="0"/>
              </a:spcBef>
              <a:buFont typeface="Arial" charset="0"/>
              <a:buNone/>
            </a:pPr>
            <a:r>
              <a:rPr lang="en-US" altLang="en-US" sz="1900" i="1" smtClean="0">
                <a:solidFill>
                  <a:srgbClr val="000000"/>
                </a:solidFill>
                <a:latin typeface="Arial" charset="0"/>
              </a:rPr>
              <a:t>Your lens is dirty. Use lens paper, and only lens paper to carefully clean the objective and ocular lens. The ocular lens can be removed to clean the inside.  The spot is probably a spec of dust.</a:t>
            </a:r>
            <a:endParaRPr lang="en-US" altLang="en-US" smtClean="0"/>
          </a:p>
          <a:p>
            <a:pPr marL="0" indent="0">
              <a:lnSpc>
                <a:spcPct val="95000"/>
              </a:lnSpc>
              <a:spcBef>
                <a:spcPct val="0"/>
              </a:spcBef>
              <a:buFont typeface="Arial" charset="0"/>
              <a:buNone/>
            </a:pPr>
            <a:endParaRPr lang="en-US" altLang="en-US" sz="1900" smtClean="0">
              <a:solidFill>
                <a:srgbClr val="000000"/>
              </a:solidFill>
              <a:latin typeface="Arial" charset="0"/>
            </a:endParaRPr>
          </a:p>
          <a:p>
            <a:pPr marL="0" indent="0">
              <a:lnSpc>
                <a:spcPct val="95000"/>
              </a:lnSpc>
              <a:spcBef>
                <a:spcPct val="0"/>
              </a:spcBef>
              <a:buFont typeface="Arial" charset="0"/>
              <a:buNone/>
            </a:pPr>
            <a:r>
              <a:rPr lang="en-US" altLang="en-US" sz="1900" smtClean="0">
                <a:solidFill>
                  <a:srgbClr val="000000"/>
                </a:solidFill>
                <a:latin typeface="Arial" charset="0"/>
              </a:rPr>
              <a:t>3. I can't see anything under high power!</a:t>
            </a:r>
            <a:endParaRPr lang="en-US" altLang="en-US" smtClean="0"/>
          </a:p>
          <a:p>
            <a:pPr marL="0" indent="0">
              <a:lnSpc>
                <a:spcPct val="95000"/>
              </a:lnSpc>
              <a:spcBef>
                <a:spcPct val="0"/>
              </a:spcBef>
              <a:buFont typeface="Arial" charset="0"/>
              <a:buNone/>
            </a:pPr>
            <a:r>
              <a:rPr lang="en-US" altLang="en-US" sz="1900" i="1" smtClean="0">
                <a:solidFill>
                  <a:srgbClr val="000000"/>
                </a:solidFill>
                <a:latin typeface="Arial" charset="0"/>
              </a:rPr>
              <a:t>Remember the steps, if you can't focus under scanning and then low power, you won't be able to focus anything under high power</a:t>
            </a:r>
            <a:r>
              <a:rPr lang="en-US" altLang="en-US" sz="1900" smtClean="0">
                <a:solidFill>
                  <a:srgbClr val="000000"/>
                </a:solidFill>
                <a:latin typeface="Arial" charset="0"/>
              </a:rPr>
              <a:t>.  Start at scanning and walk through the steps again. </a:t>
            </a:r>
            <a:endParaRPr lang="en-US" altLang="en-US" smtClean="0"/>
          </a:p>
          <a:p>
            <a:pPr marL="0" indent="0">
              <a:lnSpc>
                <a:spcPct val="95000"/>
              </a:lnSpc>
              <a:spcBef>
                <a:spcPct val="0"/>
              </a:spcBef>
              <a:buFont typeface="Arial" charset="0"/>
              <a:buNone/>
            </a:pPr>
            <a:endParaRPr lang="en-US" altLang="en-US" sz="1900" smtClean="0">
              <a:solidFill>
                <a:srgbClr val="000000"/>
              </a:solidFill>
              <a:latin typeface="Arial" charset="0"/>
            </a:endParaRPr>
          </a:p>
          <a:p>
            <a:pPr marL="0" indent="0">
              <a:lnSpc>
                <a:spcPct val="95000"/>
              </a:lnSpc>
              <a:spcBef>
                <a:spcPct val="0"/>
              </a:spcBef>
              <a:buFont typeface="Arial" charset="0"/>
              <a:buNone/>
            </a:pPr>
            <a:r>
              <a:rPr lang="en-US" altLang="en-US" sz="1900" smtClean="0">
                <a:solidFill>
                  <a:srgbClr val="000000"/>
                </a:solidFill>
                <a:latin typeface="Arial" charset="0"/>
              </a:rPr>
              <a:t>4. Only half of my viewing field is lit, it looks like there's a half-moon in there!</a:t>
            </a:r>
            <a:endParaRPr lang="en-US" altLang="en-US" smtClean="0"/>
          </a:p>
          <a:p>
            <a:pPr marL="0" indent="0">
              <a:lnSpc>
                <a:spcPct val="95000"/>
              </a:lnSpc>
              <a:spcBef>
                <a:spcPct val="0"/>
              </a:spcBef>
              <a:buFont typeface="Arial" charset="0"/>
              <a:buNone/>
            </a:pPr>
            <a:r>
              <a:rPr lang="en-US" altLang="en-US" sz="1900" i="1" smtClean="0">
                <a:solidFill>
                  <a:srgbClr val="000000"/>
                </a:solidFill>
                <a:latin typeface="Arial" charset="0"/>
              </a:rPr>
              <a:t>You probably don't have your objective fully clicked into place.</a:t>
            </a:r>
            <a:r>
              <a:rPr lang="en-US" altLang="en-US" sz="900" i="1" smtClean="0">
                <a:solidFill>
                  <a:srgbClr val="000000"/>
                </a:solidFill>
                <a:latin typeface="Arial"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B591AE-391A-4865-AA4B-FBE5A34DC520}" type="slidenum">
              <a:rPr lang="en-US" smtClean="0"/>
              <a:pPr eaLnBrk="1" hangingPunct="1"/>
              <a:t>2</a:t>
            </a:fld>
            <a:endParaRPr lang="en-US" smtClean="0"/>
          </a:p>
        </p:txBody>
      </p:sp>
      <p:sp>
        <p:nvSpPr>
          <p:cNvPr id="3075" name="Rectangle 2"/>
          <p:cNvSpPr>
            <a:spLocks noGrp="1" noChangeArrowheads="1"/>
          </p:cNvSpPr>
          <p:nvPr>
            <p:ph type="title"/>
          </p:nvPr>
        </p:nvSpPr>
        <p:spPr>
          <a:xfrm>
            <a:off x="0" y="0"/>
            <a:ext cx="8839200" cy="4114800"/>
          </a:xfrm>
        </p:spPr>
        <p:txBody>
          <a:bodyPr/>
          <a:lstStyle/>
          <a:p>
            <a:pPr marL="342900" indent="-342900" algn="l"/>
            <a:r>
              <a:rPr lang="en-US" sz="5400" b="1" u="sng" dirty="0" smtClean="0">
                <a:latin typeface="Times New Roman" pitchFamily="18" charset="0"/>
                <a:cs typeface="Times New Roman" pitchFamily="18" charset="0"/>
              </a:rPr>
              <a:t>Terms</a:t>
            </a:r>
            <a:r>
              <a:rPr lang="en-US" sz="5400" b="1" u="sng" dirty="0" smtClean="0">
                <a:latin typeface="Times New Roman" pitchFamily="18" charset="0"/>
                <a:cs typeface="Times New Roman" pitchFamily="18" charset="0"/>
              </a:rPr>
              <a:t/>
            </a:r>
            <a:br>
              <a:rPr lang="en-US" sz="5400" b="1" u="sng"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a:t>
            </a:r>
            <a:r>
              <a:rPr lang="en-US" sz="3200" b="1" u="sng" dirty="0" smtClean="0">
                <a:solidFill>
                  <a:srgbClr val="FF0000"/>
                </a:solidFill>
                <a:latin typeface="Times New Roman" pitchFamily="18" charset="0"/>
                <a:cs typeface="Times New Roman" pitchFamily="18" charset="0"/>
              </a:rPr>
              <a:t>Magnification</a:t>
            </a:r>
            <a:r>
              <a:rPr lang="en-US" sz="3200" b="1" dirty="0" smtClean="0">
                <a:solidFill>
                  <a:srgbClr val="FF0000"/>
                </a:solidFill>
                <a:latin typeface="Times New Roman" pitchFamily="18" charset="0"/>
                <a:cs typeface="Times New Roman" pitchFamily="18" charset="0"/>
              </a:rPr>
              <a:t> </a:t>
            </a:r>
            <a:r>
              <a:rPr lang="en-US" sz="3200" b="1" dirty="0" smtClean="0">
                <a:solidFill>
                  <a:srgbClr val="1111FF"/>
                </a:solidFill>
                <a:latin typeface="Times New Roman" pitchFamily="18" charset="0"/>
                <a:cs typeface="Times New Roman" pitchFamily="18" charset="0"/>
              </a:rPr>
              <a:t>– ability of Microscope to enlarge image of object – up to 2000X</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t/>
            </a:r>
            <a:br>
              <a:rPr lang="en-US" sz="3200" dirty="0" smtClean="0"/>
            </a:br>
            <a:endParaRPr lang="en-US" sz="3200" dirty="0" smtClean="0">
              <a:solidFill>
                <a:srgbClr val="1111FF"/>
              </a:solidFill>
            </a:endParaRPr>
          </a:p>
        </p:txBody>
      </p:sp>
      <p:pic>
        <p:nvPicPr>
          <p:cNvPr id="307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2362200"/>
            <a:ext cx="4724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667000"/>
            <a:ext cx="3581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52504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06375" y="914400"/>
            <a:ext cx="8534400" cy="2465388"/>
          </a:xfrm>
          <a:prstGeom prst="rect">
            <a:avLst/>
          </a:prstGeom>
          <a:noFill/>
          <a:ln w="9525">
            <a:noFill/>
            <a:miter lim="800000"/>
            <a:headEnd/>
            <a:tailEnd/>
          </a:ln>
          <a:effectLst/>
        </p:spPr>
        <p:txBody>
          <a:bodyPr>
            <a:spAutoFit/>
          </a:bodyPr>
          <a:lstStyle/>
          <a:p>
            <a:pPr eaLnBrk="1" hangingPunct="1">
              <a:spcBef>
                <a:spcPct val="50000"/>
              </a:spcBef>
            </a:pPr>
            <a:r>
              <a:rPr lang="en-US" altLang="en-US" b="1"/>
              <a:t>How to make a wet-mount slide …</a:t>
            </a:r>
          </a:p>
          <a:p>
            <a:pPr eaLnBrk="1" hangingPunct="1">
              <a:spcBef>
                <a:spcPct val="50000"/>
              </a:spcBef>
            </a:pPr>
            <a:r>
              <a:rPr lang="en-US" altLang="en-US"/>
              <a:t>1 – Get a clean slide and coverslip from your teacher.</a:t>
            </a:r>
          </a:p>
          <a:p>
            <a:pPr eaLnBrk="1" hangingPunct="1">
              <a:spcBef>
                <a:spcPct val="50000"/>
              </a:spcBef>
            </a:pPr>
            <a:r>
              <a:rPr lang="en-US" altLang="en-US"/>
              <a:t>2 – Place </a:t>
            </a:r>
            <a:r>
              <a:rPr lang="en-US" altLang="en-US" b="1"/>
              <a:t>ONE</a:t>
            </a:r>
            <a:r>
              <a:rPr lang="en-US" altLang="en-US"/>
              <a:t> drop of water in the middle of the slide.  Don’t use too much or the water will run off the edge and make a mess!</a:t>
            </a:r>
          </a:p>
          <a:p>
            <a:pPr eaLnBrk="1" hangingPunct="1">
              <a:spcBef>
                <a:spcPct val="50000"/>
              </a:spcBef>
            </a:pPr>
            <a:r>
              <a:rPr lang="en-US" altLang="en-US"/>
              <a:t>3 – Place the edge of the cover slip on one side of the water drop.</a:t>
            </a:r>
          </a:p>
        </p:txBody>
      </p:sp>
      <p:grpSp>
        <p:nvGrpSpPr>
          <p:cNvPr id="18435" name="Group 17"/>
          <p:cNvGrpSpPr>
            <a:grpSpLocks/>
          </p:cNvGrpSpPr>
          <p:nvPr/>
        </p:nvGrpSpPr>
        <p:grpSpPr bwMode="auto">
          <a:xfrm>
            <a:off x="228600" y="3733800"/>
            <a:ext cx="8534400" cy="1616075"/>
            <a:chOff x="144" y="1718"/>
            <a:chExt cx="5376" cy="1018"/>
          </a:xfrm>
        </p:grpSpPr>
        <p:sp>
          <p:nvSpPr>
            <p:cNvPr id="18436" name="Text Box 6"/>
            <p:cNvSpPr txBox="1">
              <a:spLocks noChangeArrowheads="1"/>
            </p:cNvSpPr>
            <p:nvPr/>
          </p:nvSpPr>
          <p:spPr bwMode="auto">
            <a:xfrm>
              <a:off x="144" y="1718"/>
              <a:ext cx="5376" cy="288"/>
            </a:xfrm>
            <a:prstGeom prst="rect">
              <a:avLst/>
            </a:prstGeom>
            <a:noFill/>
            <a:ln w="9525">
              <a:noFill/>
              <a:miter lim="800000"/>
              <a:headEnd/>
              <a:tailEnd/>
            </a:ln>
            <a:effectLst/>
          </p:spPr>
          <p:txBody>
            <a:bodyPr>
              <a:spAutoFit/>
            </a:bodyPr>
            <a:lstStyle/>
            <a:p>
              <a:pPr eaLnBrk="1" hangingPunct="1">
                <a:spcBef>
                  <a:spcPct val="50000"/>
                </a:spcBef>
              </a:pPr>
              <a:r>
                <a:rPr lang="en-US" altLang="en-US"/>
                <a:t>4 - Slowly lower the cover slip on top of the drop. </a:t>
              </a:r>
            </a:p>
          </p:txBody>
        </p:sp>
        <p:grpSp>
          <p:nvGrpSpPr>
            <p:cNvPr id="18437" name="Group 16"/>
            <p:cNvGrpSpPr>
              <a:grpSpLocks/>
            </p:cNvGrpSpPr>
            <p:nvPr/>
          </p:nvGrpSpPr>
          <p:grpSpPr bwMode="auto">
            <a:xfrm>
              <a:off x="1344" y="2112"/>
              <a:ext cx="2880" cy="624"/>
              <a:chOff x="1344" y="2160"/>
              <a:chExt cx="2880" cy="624"/>
            </a:xfrm>
          </p:grpSpPr>
          <p:sp>
            <p:nvSpPr>
              <p:cNvPr id="18438" name="Rectangle 10"/>
              <p:cNvSpPr>
                <a:spLocks noChangeArrowheads="1"/>
              </p:cNvSpPr>
              <p:nvPr/>
            </p:nvSpPr>
            <p:spPr bwMode="auto">
              <a:xfrm>
                <a:off x="1344" y="2736"/>
                <a:ext cx="2880" cy="48"/>
              </a:xfrm>
              <a:prstGeom prst="rect">
                <a:avLst/>
              </a:prstGeom>
              <a:solidFill>
                <a:schemeClr val="bg1"/>
              </a:solidFill>
              <a:ln w="19050">
                <a:solidFill>
                  <a:schemeClr val="tx1"/>
                </a:solidFill>
                <a:miter lim="800000"/>
                <a:headEnd/>
                <a:tailEnd/>
              </a:ln>
              <a:effectLst/>
            </p:spPr>
            <p:txBody>
              <a:bodyPr wrap="none" anchor="ctr"/>
              <a:lstStyle/>
              <a:p>
                <a:pPr eaLnBrk="1" hangingPunct="1"/>
                <a:endParaRPr lang="en-US" altLang="en-US"/>
              </a:p>
            </p:txBody>
          </p:sp>
          <p:sp>
            <p:nvSpPr>
              <p:cNvPr id="18439" name="Line 11"/>
              <p:cNvSpPr>
                <a:spLocks noChangeShapeType="1"/>
              </p:cNvSpPr>
              <p:nvPr/>
            </p:nvSpPr>
            <p:spPr bwMode="auto">
              <a:xfrm flipV="1">
                <a:off x="2352" y="2208"/>
                <a:ext cx="528" cy="528"/>
              </a:xfrm>
              <a:prstGeom prst="line">
                <a:avLst/>
              </a:prstGeom>
              <a:noFill/>
              <a:ln w="19050">
                <a:solidFill>
                  <a:schemeClr val="tx1"/>
                </a:solidFill>
                <a:round/>
                <a:headEnd/>
                <a:tailEnd/>
              </a:ln>
              <a:effectLst/>
            </p:spPr>
            <p:txBody>
              <a:bodyPr/>
              <a:lstStyle/>
              <a:p>
                <a:endParaRPr lang="en-US"/>
              </a:p>
            </p:txBody>
          </p:sp>
          <p:sp>
            <p:nvSpPr>
              <p:cNvPr id="18440" name="Line 12"/>
              <p:cNvSpPr>
                <a:spLocks noChangeShapeType="1"/>
              </p:cNvSpPr>
              <p:nvPr/>
            </p:nvSpPr>
            <p:spPr bwMode="auto">
              <a:xfrm>
                <a:off x="2880" y="2256"/>
                <a:ext cx="240" cy="288"/>
              </a:xfrm>
              <a:prstGeom prst="line">
                <a:avLst/>
              </a:prstGeom>
              <a:noFill/>
              <a:ln w="9525">
                <a:solidFill>
                  <a:schemeClr val="tx1"/>
                </a:solidFill>
                <a:round/>
                <a:headEnd/>
                <a:tailEnd type="triangle" w="med" len="med"/>
              </a:ln>
              <a:effectLst/>
            </p:spPr>
            <p:txBody>
              <a:bodyPr/>
              <a:lstStyle/>
              <a:p>
                <a:endParaRPr lang="en-US"/>
              </a:p>
            </p:txBody>
          </p:sp>
          <p:sp>
            <p:nvSpPr>
              <p:cNvPr id="18441" name="AutoShape 13"/>
              <p:cNvSpPr>
                <a:spLocks noChangeArrowheads="1"/>
              </p:cNvSpPr>
              <p:nvPr/>
            </p:nvSpPr>
            <p:spPr bwMode="auto">
              <a:xfrm>
                <a:off x="2472" y="2688"/>
                <a:ext cx="624" cy="48"/>
              </a:xfrm>
              <a:prstGeom prst="flowChartTerminator">
                <a:avLst/>
              </a:prstGeom>
              <a:solidFill>
                <a:srgbClr val="6699FF"/>
              </a:solidFill>
              <a:ln w="9525">
                <a:noFill/>
                <a:miter lim="800000"/>
                <a:headEnd/>
                <a:tailEnd/>
              </a:ln>
              <a:effectLst/>
            </p:spPr>
            <p:txBody>
              <a:bodyPr wrap="none" anchor="ctr"/>
              <a:lstStyle/>
              <a:p>
                <a:pPr eaLnBrk="1" hangingPunct="1"/>
                <a:endParaRPr lang="en-US" altLang="en-US"/>
              </a:p>
            </p:txBody>
          </p:sp>
          <p:sp>
            <p:nvSpPr>
              <p:cNvPr id="18442" name="Text Box 14"/>
              <p:cNvSpPr txBox="1">
                <a:spLocks noChangeArrowheads="1"/>
              </p:cNvSpPr>
              <p:nvPr/>
            </p:nvSpPr>
            <p:spPr bwMode="auto">
              <a:xfrm>
                <a:off x="1872" y="2160"/>
                <a:ext cx="672" cy="404"/>
              </a:xfrm>
              <a:prstGeom prst="rect">
                <a:avLst/>
              </a:prstGeom>
              <a:noFill/>
              <a:ln w="9525">
                <a:noFill/>
                <a:miter lim="800000"/>
                <a:headEnd/>
                <a:tailEnd/>
              </a:ln>
              <a:effectLst/>
            </p:spPr>
            <p:txBody>
              <a:bodyPr>
                <a:spAutoFit/>
              </a:bodyPr>
              <a:lstStyle/>
              <a:p>
                <a:pPr algn="ctr" eaLnBrk="1" hangingPunct="1">
                  <a:spcBef>
                    <a:spcPct val="50000"/>
                  </a:spcBef>
                </a:pPr>
                <a:r>
                  <a:rPr lang="en-US" altLang="en-US"/>
                  <a:t>Cover Slip</a:t>
                </a:r>
              </a:p>
            </p:txBody>
          </p:sp>
          <p:sp>
            <p:nvSpPr>
              <p:cNvPr id="18443" name="Text Box 15"/>
              <p:cNvSpPr txBox="1">
                <a:spLocks noChangeArrowheads="1"/>
              </p:cNvSpPr>
              <p:nvPr/>
            </p:nvSpPr>
            <p:spPr bwMode="auto">
              <a:xfrm>
                <a:off x="3072" y="2208"/>
                <a:ext cx="960" cy="231"/>
              </a:xfrm>
              <a:prstGeom prst="rect">
                <a:avLst/>
              </a:prstGeom>
              <a:noFill/>
              <a:ln w="9525">
                <a:noFill/>
                <a:miter lim="800000"/>
                <a:headEnd/>
                <a:tailEnd/>
              </a:ln>
              <a:effectLst/>
            </p:spPr>
            <p:txBody>
              <a:bodyPr>
                <a:spAutoFit/>
              </a:bodyPr>
              <a:lstStyle/>
              <a:p>
                <a:pPr algn="ctr" eaLnBrk="1" hangingPunct="1">
                  <a:spcBef>
                    <a:spcPct val="50000"/>
                  </a:spcBef>
                </a:pPr>
                <a:r>
                  <a:rPr lang="en-US" altLang="en-US"/>
                  <a:t>Lower slowly</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Unit of Measure</a:t>
            </a:r>
          </a:p>
        </p:txBody>
      </p:sp>
      <p:sp>
        <p:nvSpPr>
          <p:cNvPr id="22531" name="Content Placeholder 2"/>
          <p:cNvSpPr>
            <a:spLocks noGrp="1"/>
          </p:cNvSpPr>
          <p:nvPr>
            <p:ph idx="1"/>
          </p:nvPr>
        </p:nvSpPr>
        <p:spPr/>
        <p:txBody>
          <a:bodyPr/>
          <a:lstStyle/>
          <a:p>
            <a:r>
              <a:rPr lang="en-US" altLang="en-US" smtClean="0"/>
              <a:t>Micrometer or micron</a:t>
            </a:r>
          </a:p>
          <a:p>
            <a:r>
              <a:rPr lang="en-US" altLang="en-US" smtClean="0"/>
              <a:t>Unit of measure for microscopic images</a:t>
            </a:r>
          </a:p>
          <a:p>
            <a:r>
              <a:rPr lang="en-US" altLang="en-US" smtClean="0"/>
              <a:t>Symbol = µ</a:t>
            </a:r>
          </a:p>
          <a:p>
            <a:r>
              <a:rPr lang="en-US" altLang="en-US" smtClean="0"/>
              <a:t>1 mm = 1000 µm</a:t>
            </a:r>
          </a:p>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Calculate Field of View</a:t>
            </a:r>
          </a:p>
        </p:txBody>
      </p:sp>
      <p:sp>
        <p:nvSpPr>
          <p:cNvPr id="23555" name="Content Placeholder 2"/>
          <p:cNvSpPr>
            <a:spLocks noGrp="1"/>
          </p:cNvSpPr>
          <p:nvPr>
            <p:ph idx="1"/>
          </p:nvPr>
        </p:nvSpPr>
        <p:spPr/>
        <p:txBody>
          <a:bodyPr/>
          <a:lstStyle/>
          <a:p>
            <a:pPr eaLnBrk="1" hangingPunct="1"/>
            <a:r>
              <a:rPr lang="en-US" altLang="en-US" smtClean="0"/>
              <a:t>Clear Ruler</a:t>
            </a:r>
          </a:p>
          <a:p>
            <a:pPr eaLnBrk="1" hangingPunct="1"/>
            <a:r>
              <a:rPr lang="en-US" altLang="en-US" smtClean="0"/>
              <a:t>Determine how many millimeters across</a:t>
            </a:r>
          </a:p>
          <a:p>
            <a:pPr eaLnBrk="1" hangingPunct="1"/>
            <a:r>
              <a:rPr lang="en-US" altLang="en-US" smtClean="0"/>
              <a:t>Convert to micrometers</a:t>
            </a:r>
          </a:p>
          <a:p>
            <a:pPr eaLnBrk="1" hangingPunct="1"/>
            <a:r>
              <a:rPr lang="en-US" altLang="en-US" smtClean="0"/>
              <a:t>1mm=1000</a:t>
            </a:r>
            <a:r>
              <a:rPr lang="el-GR" altLang="en-US" smtClean="0"/>
              <a:t>μ</a:t>
            </a:r>
            <a:r>
              <a:rPr lang="en-US" altLang="en-US" smtClean="0"/>
              <a:t>m</a:t>
            </a:r>
          </a:p>
        </p:txBody>
      </p:sp>
      <p:pic>
        <p:nvPicPr>
          <p:cNvPr id="23556" name="Picture 1"/>
          <p:cNvPicPr>
            <a:picLocks noChangeAspect="1" noChangeArrowheads="1"/>
          </p:cNvPicPr>
          <p:nvPr/>
        </p:nvPicPr>
        <p:blipFill>
          <a:blip r:embed="rId2" cstate="print"/>
          <a:srcRect r="4839" b="14018"/>
          <a:stretch>
            <a:fillRect/>
          </a:stretch>
        </p:blipFill>
        <p:spPr bwMode="auto">
          <a:xfrm>
            <a:off x="180975" y="4365625"/>
            <a:ext cx="2463800" cy="1441450"/>
          </a:xfrm>
          <a:prstGeom prst="rect">
            <a:avLst/>
          </a:prstGeom>
          <a:noFill/>
          <a:ln w="9525">
            <a:noFill/>
            <a:miter lim="800000"/>
            <a:headEnd/>
            <a:tailEnd/>
          </a:ln>
        </p:spPr>
      </p:pic>
      <p:pic>
        <p:nvPicPr>
          <p:cNvPr id="23557" name="Picture 3"/>
          <p:cNvPicPr>
            <a:picLocks noChangeAspect="1" noChangeArrowheads="1"/>
          </p:cNvPicPr>
          <p:nvPr/>
        </p:nvPicPr>
        <p:blipFill>
          <a:blip r:embed="rId3" cstate="print"/>
          <a:srcRect l="8482" t="9520" r="18863" b="4942"/>
          <a:stretch>
            <a:fillRect/>
          </a:stretch>
        </p:blipFill>
        <p:spPr bwMode="auto">
          <a:xfrm>
            <a:off x="3436938" y="4164013"/>
            <a:ext cx="1943100" cy="2057400"/>
          </a:xfrm>
          <a:prstGeom prst="rect">
            <a:avLst/>
          </a:prstGeom>
          <a:noFill/>
          <a:ln w="9525">
            <a:noFill/>
            <a:miter lim="800000"/>
            <a:headEnd/>
            <a:tailEnd/>
          </a:ln>
        </p:spPr>
      </p:pic>
      <p:pic>
        <p:nvPicPr>
          <p:cNvPr id="23558" name="Picture 2"/>
          <p:cNvPicPr>
            <a:picLocks noChangeAspect="1" noChangeArrowheads="1"/>
          </p:cNvPicPr>
          <p:nvPr/>
        </p:nvPicPr>
        <p:blipFill>
          <a:blip r:embed="rId4" cstate="print"/>
          <a:srcRect/>
          <a:stretch>
            <a:fillRect/>
          </a:stretch>
        </p:blipFill>
        <p:spPr bwMode="auto">
          <a:xfrm>
            <a:off x="6172200" y="4054475"/>
            <a:ext cx="1947863" cy="1873250"/>
          </a:xfrm>
          <a:prstGeom prst="rect">
            <a:avLst/>
          </a:prstGeom>
          <a:noFill/>
          <a:ln w="9525">
            <a:noFill/>
            <a:miter lim="800000"/>
            <a:headEnd/>
            <a:tailEnd/>
          </a:ln>
        </p:spPr>
      </p:pic>
      <p:sp>
        <p:nvSpPr>
          <p:cNvPr id="23559" name="Rectangle 3"/>
          <p:cNvSpPr>
            <a:spLocks noChangeArrowheads="1"/>
          </p:cNvSpPr>
          <p:nvPr/>
        </p:nvSpPr>
        <p:spPr bwMode="auto">
          <a:xfrm>
            <a:off x="214313" y="6318250"/>
            <a:ext cx="8885237" cy="338138"/>
          </a:xfrm>
          <a:prstGeom prst="rect">
            <a:avLst/>
          </a:prstGeom>
          <a:noFill/>
          <a:ln w="9525">
            <a:noFill/>
            <a:miter lim="800000"/>
            <a:headEnd/>
            <a:tailEnd/>
          </a:ln>
        </p:spPr>
        <p:txBody>
          <a:bodyPr>
            <a:spAutoFit/>
          </a:bodyPr>
          <a:lstStyle/>
          <a:p>
            <a:pPr eaLnBrk="1" hangingPunct="1"/>
            <a:r>
              <a:rPr lang="en-US" altLang="en-US" sz="1600"/>
              <a:t>one millimeter is the distance from the middle of one mark to the middle of the next mark.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Calculate Size of Specimen</a:t>
            </a:r>
          </a:p>
        </p:txBody>
      </p:sp>
      <p:sp>
        <p:nvSpPr>
          <p:cNvPr id="8195" name="Content Placeholder 2"/>
          <p:cNvSpPr>
            <a:spLocks noGrp="1"/>
          </p:cNvSpPr>
          <p:nvPr>
            <p:ph idx="1"/>
          </p:nvPr>
        </p:nvSpPr>
        <p:spPr/>
        <p:txBody>
          <a:bodyPr/>
          <a:lstStyle/>
          <a:p>
            <a:pPr eaLnBrk="1" hangingPunct="1">
              <a:defRPr/>
            </a:pPr>
            <a:r>
              <a:rPr lang="en-US" dirty="0" smtClean="0"/>
              <a:t>Figure out how many will fit across the field of view (estimate)</a:t>
            </a:r>
          </a:p>
          <a:p>
            <a:pPr eaLnBrk="1" hangingPunct="1">
              <a:defRPr/>
            </a:pPr>
            <a:r>
              <a:rPr lang="en-US" dirty="0" smtClean="0"/>
              <a:t>Divide field of view length by how many fit across</a:t>
            </a:r>
          </a:p>
          <a:p>
            <a:pPr marL="0" indent="0" eaLnBrk="1" hangingPunct="1">
              <a:buFont typeface="Arial" charset="0"/>
              <a:buNone/>
              <a:defRPr/>
            </a:pPr>
            <a:r>
              <a:rPr lang="en-US" dirty="0" smtClean="0">
                <a:solidFill>
                  <a:srgbClr val="00B0F0"/>
                </a:solidFill>
              </a:rPr>
              <a:t>Example:</a:t>
            </a:r>
          </a:p>
          <a:p>
            <a:pPr marL="0" indent="0" eaLnBrk="1" hangingPunct="1">
              <a:buFont typeface="Arial" charset="0"/>
              <a:buNone/>
              <a:defRPr/>
            </a:pPr>
            <a:r>
              <a:rPr lang="en-US" dirty="0" smtClean="0">
                <a:solidFill>
                  <a:srgbClr val="00B0F0"/>
                </a:solidFill>
              </a:rPr>
              <a:t>*About 8 fit across </a:t>
            </a:r>
          </a:p>
          <a:p>
            <a:pPr lvl="1" eaLnBrk="1" hangingPunct="1">
              <a:defRPr/>
            </a:pPr>
            <a:r>
              <a:rPr lang="en-US" dirty="0" smtClean="0">
                <a:solidFill>
                  <a:srgbClr val="00B0F0"/>
                </a:solidFill>
              </a:rPr>
              <a:t>field of view is 800 </a:t>
            </a:r>
            <a:r>
              <a:rPr lang="el-GR" dirty="0" smtClean="0">
                <a:solidFill>
                  <a:srgbClr val="00B0F0"/>
                </a:solidFill>
              </a:rPr>
              <a:t>μ</a:t>
            </a:r>
            <a:r>
              <a:rPr lang="en-US" dirty="0" smtClean="0">
                <a:solidFill>
                  <a:srgbClr val="00B0F0"/>
                </a:solidFill>
              </a:rPr>
              <a:t>m </a:t>
            </a:r>
          </a:p>
          <a:p>
            <a:pPr lvl="1" eaLnBrk="1" hangingPunct="1">
              <a:defRPr/>
            </a:pPr>
            <a:r>
              <a:rPr lang="en-US" dirty="0" smtClean="0">
                <a:solidFill>
                  <a:srgbClr val="00B0F0"/>
                </a:solidFill>
              </a:rPr>
              <a:t>800 </a:t>
            </a:r>
            <a:r>
              <a:rPr lang="el-GR" dirty="0" smtClean="0">
                <a:solidFill>
                  <a:srgbClr val="00B0F0"/>
                </a:solidFill>
              </a:rPr>
              <a:t>μ</a:t>
            </a:r>
            <a:r>
              <a:rPr lang="en-US" dirty="0" smtClean="0">
                <a:solidFill>
                  <a:srgbClr val="00B0F0"/>
                </a:solidFill>
              </a:rPr>
              <a:t>m/8 = 100</a:t>
            </a:r>
            <a:r>
              <a:rPr lang="el-GR" dirty="0" smtClean="0">
                <a:solidFill>
                  <a:srgbClr val="00B0F0"/>
                </a:solidFill>
              </a:rPr>
              <a:t> μ</a:t>
            </a:r>
            <a:r>
              <a:rPr lang="en-US" dirty="0" smtClean="0">
                <a:solidFill>
                  <a:srgbClr val="00B0F0"/>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Microscope Rules</a:t>
            </a:r>
            <a:endParaRPr lang="en-US" dirty="0"/>
          </a:p>
        </p:txBody>
      </p:sp>
      <p:sp>
        <p:nvSpPr>
          <p:cNvPr id="3" name="Content Placeholder 2"/>
          <p:cNvSpPr>
            <a:spLocks noGrp="1"/>
          </p:cNvSpPr>
          <p:nvPr>
            <p:ph idx="1"/>
          </p:nvPr>
        </p:nvSpPr>
        <p:spPr>
          <a:xfrm>
            <a:off x="0" y="990600"/>
            <a:ext cx="9144000" cy="5562600"/>
          </a:xfrm>
        </p:spPr>
        <p:txBody>
          <a:bodyPr/>
          <a:lstStyle/>
          <a:p>
            <a:pPr>
              <a:buNone/>
            </a:pPr>
            <a:r>
              <a:rPr lang="en-US" sz="2400" dirty="0" smtClean="0"/>
              <a:t>1. Carry </a:t>
            </a:r>
            <a:r>
              <a:rPr lang="en-US" sz="2400" dirty="0" smtClean="0"/>
              <a:t>the microscope </a:t>
            </a:r>
            <a:r>
              <a:rPr lang="en-US" sz="2400" dirty="0" smtClean="0"/>
              <a:t>properly</a:t>
            </a:r>
            <a:r>
              <a:rPr lang="en-US" sz="2400" dirty="0" smtClean="0"/>
              <a:t> </a:t>
            </a:r>
            <a:r>
              <a:rPr lang="en-US" sz="2400" dirty="0" smtClean="0"/>
              <a:t>(by arm and base)</a:t>
            </a:r>
            <a:endParaRPr lang="en-US" sz="2400" dirty="0" smtClean="0"/>
          </a:p>
          <a:p>
            <a:pPr>
              <a:buNone/>
            </a:pPr>
            <a:r>
              <a:rPr lang="en-US" sz="2400" dirty="0" smtClean="0"/>
              <a:t>2. Always </a:t>
            </a:r>
            <a:r>
              <a:rPr lang="en-US" sz="2400" dirty="0" smtClean="0"/>
              <a:t>begin focusing with the </a:t>
            </a:r>
            <a:r>
              <a:rPr lang="en-US" sz="2400" dirty="0" smtClean="0"/>
              <a:t>4X (lowest) </a:t>
            </a:r>
            <a:r>
              <a:rPr lang="en-US" sz="2400" dirty="0" smtClean="0"/>
              <a:t>objective. </a:t>
            </a:r>
            <a:endParaRPr lang="en-US" sz="2400" dirty="0" smtClean="0"/>
          </a:p>
          <a:p>
            <a:pPr>
              <a:buNone/>
            </a:pPr>
            <a:r>
              <a:rPr lang="en-US" sz="2400" dirty="0" smtClean="0"/>
              <a:t>3. Use </a:t>
            </a:r>
            <a:r>
              <a:rPr lang="en-US" sz="2400" dirty="0" smtClean="0"/>
              <a:t>the coarse focus only with the 4X objective in </a:t>
            </a:r>
            <a:r>
              <a:rPr lang="en-US" sz="2400" dirty="0" smtClean="0"/>
              <a:t>place</a:t>
            </a:r>
            <a:r>
              <a:rPr lang="en-US" sz="2400" dirty="0" smtClean="0"/>
              <a:t>. </a:t>
            </a:r>
          </a:p>
          <a:p>
            <a:pPr>
              <a:buNone/>
            </a:pPr>
            <a:r>
              <a:rPr lang="en-US" sz="2400" dirty="0" smtClean="0"/>
              <a:t>4. Use </a:t>
            </a:r>
            <a:r>
              <a:rPr lang="en-US" sz="2400" dirty="0" smtClean="0"/>
              <a:t>immersion oil only with the 100X objective (</a:t>
            </a:r>
            <a:r>
              <a:rPr lang="en-US" sz="2400" dirty="0" smtClean="0"/>
              <a:t>oil immersion </a:t>
            </a:r>
            <a:r>
              <a:rPr lang="en-US" sz="2400" dirty="0" smtClean="0"/>
              <a:t>lens) in place. </a:t>
            </a:r>
            <a:r>
              <a:rPr lang="en-US" sz="2400" dirty="0" smtClean="0"/>
              <a:t>Use </a:t>
            </a:r>
            <a:r>
              <a:rPr lang="en-US" sz="2400" dirty="0" smtClean="0"/>
              <a:t>only ONE drop of oil. </a:t>
            </a:r>
          </a:p>
          <a:p>
            <a:pPr>
              <a:buNone/>
            </a:pPr>
            <a:r>
              <a:rPr lang="en-US" sz="2400" dirty="0" smtClean="0"/>
              <a:t>5. Lower </a:t>
            </a:r>
            <a:r>
              <a:rPr lang="en-US" sz="2400" dirty="0" smtClean="0"/>
              <a:t>the stage and then remove the slide when you </a:t>
            </a:r>
            <a:r>
              <a:rPr lang="en-US" sz="2400" dirty="0" smtClean="0"/>
              <a:t>are </a:t>
            </a:r>
            <a:r>
              <a:rPr lang="en-US" sz="2400" dirty="0" smtClean="0"/>
              <a:t>done. </a:t>
            </a:r>
          </a:p>
          <a:p>
            <a:pPr>
              <a:buNone/>
            </a:pPr>
            <a:r>
              <a:rPr lang="en-US" sz="2400" dirty="0" smtClean="0"/>
              <a:t>6</a:t>
            </a:r>
            <a:r>
              <a:rPr lang="en-US" sz="2400" dirty="0" smtClean="0"/>
              <a:t>. ALWAYS </a:t>
            </a:r>
            <a:r>
              <a:rPr lang="en-US" sz="2400" dirty="0" smtClean="0"/>
              <a:t>clean the microscope when you are done. </a:t>
            </a:r>
            <a:r>
              <a:rPr lang="en-US" sz="2400" dirty="0" smtClean="0"/>
              <a:t>Use a </a:t>
            </a:r>
            <a:r>
              <a:rPr lang="en-US" sz="2400" dirty="0" err="1" smtClean="0"/>
              <a:t>Kimwipe</a:t>
            </a:r>
            <a:r>
              <a:rPr lang="en-US" sz="2400" dirty="0" smtClean="0"/>
              <a:t> or lens </a:t>
            </a:r>
            <a:r>
              <a:rPr lang="en-US" sz="2400" dirty="0" smtClean="0"/>
              <a:t>paper</a:t>
            </a:r>
            <a:endParaRPr lang="en-US" sz="2400" dirty="0" smtClean="0"/>
          </a:p>
          <a:p>
            <a:pPr>
              <a:buNone/>
            </a:pPr>
            <a:r>
              <a:rPr lang="en-US" sz="2400" dirty="0" smtClean="0"/>
              <a:t>7</a:t>
            </a:r>
            <a:r>
              <a:rPr lang="en-US" sz="2400" dirty="0" smtClean="0"/>
              <a:t>. Always </a:t>
            </a:r>
            <a:r>
              <a:rPr lang="en-US" sz="2400" dirty="0" smtClean="0"/>
              <a:t>place the 4X objective over the stage and </a:t>
            </a:r>
            <a:r>
              <a:rPr lang="en-US" sz="2400" dirty="0" smtClean="0"/>
              <a:t>be sure </a:t>
            </a:r>
            <a:r>
              <a:rPr lang="en-US" sz="2400" dirty="0" smtClean="0"/>
              <a:t>the stage is at its lowest </a:t>
            </a:r>
            <a:r>
              <a:rPr lang="en-US" sz="2400" dirty="0" smtClean="0"/>
              <a:t> position </a:t>
            </a:r>
            <a:r>
              <a:rPr lang="en-US" sz="2400" dirty="0" smtClean="0"/>
              <a:t>before putting the microscope away. </a:t>
            </a:r>
          </a:p>
          <a:p>
            <a:pPr>
              <a:buNone/>
            </a:pPr>
            <a:r>
              <a:rPr lang="en-US" sz="2400" dirty="0" smtClean="0"/>
              <a:t>8</a:t>
            </a:r>
            <a:r>
              <a:rPr lang="en-US" sz="2400" dirty="0" smtClean="0"/>
              <a:t>. Always </a:t>
            </a:r>
            <a:r>
              <a:rPr lang="en-US" sz="2400" dirty="0" smtClean="0"/>
              <a:t>turn off the light before putting the </a:t>
            </a:r>
            <a:r>
              <a:rPr lang="en-US" sz="2400" dirty="0" smtClean="0"/>
              <a:t>microscope </a:t>
            </a:r>
            <a:r>
              <a:rPr lang="en-US" sz="2400" dirty="0" smtClean="0"/>
              <a:t>away. </a:t>
            </a:r>
          </a:p>
          <a:p>
            <a:pPr>
              <a:buNone/>
            </a:pPr>
            <a:r>
              <a:rPr lang="en-US" sz="2400" dirty="0" smtClean="0"/>
              <a:t>9</a:t>
            </a:r>
            <a:r>
              <a:rPr lang="en-US" sz="2400" dirty="0" smtClean="0"/>
              <a:t>. Always </a:t>
            </a:r>
            <a:r>
              <a:rPr lang="en-US" sz="2400" dirty="0" smtClean="0"/>
              <a:t>wrap the cord correctly before putting the </a:t>
            </a:r>
            <a:r>
              <a:rPr lang="en-US" sz="2400" dirty="0" smtClean="0"/>
              <a:t>microscope </a:t>
            </a:r>
            <a:r>
              <a:rPr lang="en-US" sz="2400" dirty="0" smtClean="0"/>
              <a:t>away. </a:t>
            </a:r>
          </a:p>
          <a:p>
            <a:pPr>
              <a:buNone/>
            </a:pPr>
            <a:r>
              <a:rPr lang="en-US" sz="2400" smtClean="0"/>
              <a:t>10. </a:t>
            </a:r>
            <a:r>
              <a:rPr lang="en-US" sz="2400" dirty="0" smtClean="0"/>
              <a:t>Cover the microscope before putting it away.</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D7C3FE-D794-4C34-B077-C0B07894E5AB}" type="slidenum">
              <a:rPr lang="en-US" smtClean="0"/>
              <a:pPr eaLnBrk="1" hangingPunct="1"/>
              <a:t>3</a:t>
            </a:fld>
            <a:endParaRPr lang="en-US" smtClean="0"/>
          </a:p>
        </p:txBody>
      </p:sp>
      <p:sp>
        <p:nvSpPr>
          <p:cNvPr id="4099" name="Rectangle 2"/>
          <p:cNvSpPr>
            <a:spLocks noChangeArrowheads="1"/>
          </p:cNvSpPr>
          <p:nvPr/>
        </p:nvSpPr>
        <p:spPr bwMode="auto">
          <a:xfrm>
            <a:off x="0" y="152400"/>
            <a:ext cx="91440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dirty="0">
                <a:latin typeface="Times New Roman" pitchFamily="18" charset="0"/>
                <a:cs typeface="Times New Roman" pitchFamily="18" charset="0"/>
              </a:rPr>
              <a:t>2.)</a:t>
            </a:r>
            <a:r>
              <a:rPr lang="en-US" sz="3600" b="1" u="sng" dirty="0">
                <a:solidFill>
                  <a:srgbClr val="0EA227"/>
                </a:solidFill>
                <a:latin typeface="Times New Roman" pitchFamily="18" charset="0"/>
                <a:cs typeface="Times New Roman" pitchFamily="18" charset="0"/>
              </a:rPr>
              <a:t>Resolution</a:t>
            </a:r>
            <a:r>
              <a:rPr lang="en-US" sz="3600" b="1" dirty="0">
                <a:solidFill>
                  <a:srgbClr val="0EA227"/>
                </a:solidFill>
                <a:latin typeface="Times New Roman" pitchFamily="18" charset="0"/>
                <a:cs typeface="Times New Roman" pitchFamily="18" charset="0"/>
              </a:rPr>
              <a:t> – ability of Microscope to show detail clearly.</a:t>
            </a:r>
          </a:p>
          <a:p>
            <a:endParaRPr lang="en-US" sz="3600" b="1" dirty="0">
              <a:solidFill>
                <a:srgbClr val="0EA227"/>
              </a:solidFill>
              <a:latin typeface="Times New Roman" pitchFamily="18" charset="0"/>
              <a:cs typeface="Times New Roman" pitchFamily="18" charset="0"/>
            </a:endParaRPr>
          </a:p>
          <a:p>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3.)</a:t>
            </a:r>
            <a:r>
              <a:rPr lang="en-US" sz="3600" b="1" u="sng" dirty="0">
                <a:solidFill>
                  <a:srgbClr val="1111FF"/>
                </a:solidFill>
                <a:latin typeface="Times New Roman" pitchFamily="18" charset="0"/>
                <a:cs typeface="Times New Roman" pitchFamily="18" charset="0"/>
              </a:rPr>
              <a:t>Field of View(FOV) Diameter </a:t>
            </a:r>
            <a:r>
              <a:rPr lang="en-US" sz="3600" b="1" dirty="0">
                <a:solidFill>
                  <a:srgbClr val="1111FF"/>
                </a:solidFill>
                <a:latin typeface="Times New Roman" pitchFamily="18" charset="0"/>
                <a:cs typeface="Times New Roman" pitchFamily="18" charset="0"/>
              </a:rPr>
              <a:t>– distance across light spot</a:t>
            </a:r>
            <a:br>
              <a:rPr lang="en-US" sz="3600" b="1" dirty="0">
                <a:solidFill>
                  <a:srgbClr val="1111FF"/>
                </a:solidFill>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dirty="0"/>
              <a:t/>
            </a:r>
            <a:br>
              <a:rPr lang="en-US" dirty="0"/>
            </a:br>
            <a:endParaRPr lang="en-US" dirty="0"/>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838200"/>
            <a:ext cx="4343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3505200"/>
            <a:ext cx="2667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4267200"/>
            <a:ext cx="2667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810000"/>
            <a:ext cx="2447925"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255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78F01C-CB2E-4BCF-9208-41EFB8FAFBBA}" type="slidenum">
              <a:rPr lang="en-US" smtClean="0"/>
              <a:pPr eaLnBrk="1" hangingPunct="1"/>
              <a:t>4</a:t>
            </a:fld>
            <a:endParaRPr lang="en-US" smtClean="0"/>
          </a:p>
        </p:txBody>
      </p:sp>
      <p:sp>
        <p:nvSpPr>
          <p:cNvPr id="5123" name="Rectangle 2"/>
          <p:cNvSpPr>
            <a:spLocks noChangeArrowheads="1"/>
          </p:cNvSpPr>
          <p:nvPr/>
        </p:nvSpPr>
        <p:spPr bwMode="auto">
          <a:xfrm>
            <a:off x="228600" y="152400"/>
            <a:ext cx="8915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u="sng">
                <a:latin typeface="Times New Roman" pitchFamily="18" charset="0"/>
                <a:cs typeface="Times New Roman" pitchFamily="18" charset="0"/>
              </a:rPr>
              <a:t>4.)</a:t>
            </a:r>
            <a:r>
              <a:rPr lang="en-US" sz="3200" b="1" u="sng">
                <a:latin typeface="Times New Roman" pitchFamily="18" charset="0"/>
                <a:cs typeface="Times New Roman" pitchFamily="18" charset="0"/>
              </a:rPr>
              <a:t>Micrometer </a:t>
            </a:r>
            <a:r>
              <a:rPr lang="en-US" sz="3200" b="1">
                <a:latin typeface="Times New Roman" pitchFamily="18" charset="0"/>
                <a:cs typeface="Times New Roman" pitchFamily="18" charset="0"/>
              </a:rPr>
              <a:t>– 1000 micrometers in 1mm</a:t>
            </a:r>
          </a:p>
          <a:p>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r>
              <a:rPr lang="en-US" sz="3200" u="sng">
                <a:latin typeface="Times New Roman" pitchFamily="18" charset="0"/>
                <a:cs typeface="Times New Roman" pitchFamily="18" charset="0"/>
              </a:rPr>
              <a:t>5.)</a:t>
            </a:r>
            <a:r>
              <a:rPr lang="en-US" sz="3200" b="1" u="sng">
                <a:latin typeface="Times New Roman" pitchFamily="18" charset="0"/>
                <a:cs typeface="Times New Roman" pitchFamily="18" charset="0"/>
              </a:rPr>
              <a:t>Nanometer </a:t>
            </a:r>
            <a:r>
              <a:rPr lang="en-US" sz="3200" b="1">
                <a:latin typeface="Times New Roman" pitchFamily="18" charset="0"/>
                <a:cs typeface="Times New Roman" pitchFamily="18" charset="0"/>
              </a:rPr>
              <a:t>-1000 nanometers in 1 micrometer</a:t>
            </a:r>
            <a:endParaRPr lang="en-US" sz="320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438400"/>
            <a:ext cx="8305800" cy="3986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001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297D47-13D4-48B0-8C26-D435984BD7D2}" type="slidenum">
              <a:rPr lang="en-US" smtClean="0"/>
              <a:pPr eaLnBrk="1" hangingPunct="1"/>
              <a:t>5</a:t>
            </a:fld>
            <a:endParaRPr lang="en-US" smtClean="0"/>
          </a:p>
        </p:txBody>
      </p:sp>
      <p:sp>
        <p:nvSpPr>
          <p:cNvPr id="34" name="Rectangle 2"/>
          <p:cNvSpPr txBox="1">
            <a:spLocks noChangeArrowheads="1"/>
          </p:cNvSpPr>
          <p:nvPr/>
        </p:nvSpPr>
        <p:spPr>
          <a:xfrm>
            <a:off x="0" y="0"/>
            <a:ext cx="9144000" cy="6477000"/>
          </a:xfrm>
          <a:prstGeom prst="rect">
            <a:avLst/>
          </a:prstGeom>
        </p:spPr>
        <p:txBody>
          <a:bodyPr/>
          <a:lstStyle/>
          <a:p>
            <a:pPr>
              <a:defRPr/>
            </a:pPr>
            <a:r>
              <a:rPr lang="en-US" sz="5400" b="1" u="sng" dirty="0" smtClean="0">
                <a:solidFill>
                  <a:srgbClr val="3F3FFF"/>
                </a:solidFill>
              </a:rPr>
              <a:t>Path </a:t>
            </a:r>
            <a:r>
              <a:rPr lang="en-US" sz="5400" b="1" u="sng" dirty="0">
                <a:solidFill>
                  <a:srgbClr val="3F3FFF"/>
                </a:solidFill>
              </a:rPr>
              <a:t>of Light	</a:t>
            </a:r>
            <a:r>
              <a:rPr lang="en-US" sz="5400" b="1" dirty="0">
                <a:solidFill>
                  <a:srgbClr val="3F3FFF"/>
                </a:solidFill>
              </a:rPr>
              <a:t>	</a:t>
            </a:r>
            <a:endParaRPr lang="en-US" sz="5400" dirty="0">
              <a:solidFill>
                <a:srgbClr val="3F3FFF"/>
              </a:solidFill>
            </a:endParaRPr>
          </a:p>
          <a:p>
            <a:pPr>
              <a:defRPr/>
            </a:pPr>
            <a:r>
              <a:rPr lang="en-US" sz="2800" b="1" dirty="0"/>
              <a:t>Bulb	        Diaphragm</a:t>
            </a:r>
            <a:r>
              <a:rPr lang="en-US" sz="2800" dirty="0"/>
              <a:t>(adjusts light)	</a:t>
            </a:r>
            <a:r>
              <a:rPr lang="en-US" sz="2800" dirty="0" smtClean="0"/>
              <a:t>      </a:t>
            </a:r>
            <a:r>
              <a:rPr lang="en-US" sz="2800" b="1" dirty="0" smtClean="0"/>
              <a:t>Stage </a:t>
            </a:r>
            <a:r>
              <a:rPr lang="en-US" sz="2800" b="1" dirty="0"/>
              <a:t>Hole</a:t>
            </a:r>
            <a:r>
              <a:rPr lang="en-US" sz="2800" dirty="0"/>
              <a:t>		 					</a:t>
            </a:r>
          </a:p>
          <a:p>
            <a:pPr>
              <a:defRPr/>
            </a:pPr>
            <a:r>
              <a:rPr lang="en-US" sz="2800" b="1" dirty="0"/>
              <a:t>Slide		 Specimen		Cover Slip	</a:t>
            </a:r>
            <a:endParaRPr lang="en-US" sz="2800" dirty="0"/>
          </a:p>
          <a:p>
            <a:pPr>
              <a:defRPr/>
            </a:pPr>
            <a:r>
              <a:rPr lang="en-US" sz="2800" b="1" dirty="0"/>
              <a:t> </a:t>
            </a:r>
            <a:endParaRPr lang="en-US" sz="2800" dirty="0"/>
          </a:p>
          <a:p>
            <a:pPr>
              <a:defRPr/>
            </a:pPr>
            <a:endParaRPr lang="en-US" sz="2800" b="1" dirty="0"/>
          </a:p>
          <a:p>
            <a:pPr>
              <a:defRPr/>
            </a:pPr>
            <a:endParaRPr lang="en-US" sz="2800" b="1" dirty="0"/>
          </a:p>
          <a:p>
            <a:pPr>
              <a:defRPr/>
            </a:pPr>
            <a:r>
              <a:rPr lang="en-US" sz="2800" b="1" dirty="0"/>
              <a:t>Objective Lens</a:t>
            </a:r>
            <a:r>
              <a:rPr lang="en-US" sz="2800" dirty="0"/>
              <a:t>(Magnifies)</a:t>
            </a:r>
            <a:r>
              <a:rPr lang="en-US" sz="2800" b="1" dirty="0"/>
              <a:t>			Mirrors			</a:t>
            </a:r>
            <a:endParaRPr lang="en-US" sz="2800" dirty="0"/>
          </a:p>
          <a:p>
            <a:pPr>
              <a:defRPr/>
            </a:pPr>
            <a:r>
              <a:rPr lang="en-US" sz="2800" b="1" dirty="0"/>
              <a:t> </a:t>
            </a:r>
            <a:endParaRPr lang="en-US" sz="2800" dirty="0"/>
          </a:p>
          <a:p>
            <a:pPr>
              <a:defRPr/>
            </a:pPr>
            <a:r>
              <a:rPr lang="en-US" sz="2800" dirty="0"/>
              <a:t/>
            </a:r>
            <a:br>
              <a:rPr lang="en-US" sz="2800" dirty="0"/>
            </a:br>
            <a:r>
              <a:rPr lang="en-US" sz="2800" b="1" dirty="0"/>
              <a:t>Eyepiece</a:t>
            </a:r>
            <a:r>
              <a:rPr lang="en-US" sz="2800" dirty="0"/>
              <a:t>(Magnifies)     		   </a:t>
            </a:r>
            <a:r>
              <a:rPr lang="en-US" sz="2800" b="1" dirty="0"/>
              <a:t>Eyeball	</a:t>
            </a:r>
            <a:r>
              <a:rPr lang="en-US" b="1" dirty="0"/>
              <a:t>							</a:t>
            </a:r>
            <a:r>
              <a:rPr lang="en-US" dirty="0"/>
              <a:t>(Cornea to Lens to Retina</a:t>
            </a:r>
          </a:p>
          <a:p>
            <a:pPr>
              <a:defRPr/>
            </a:pPr>
            <a:r>
              <a:rPr lang="en-US" dirty="0"/>
              <a:t>						to Optic Nerve to Brain)</a:t>
            </a:r>
          </a:p>
          <a:p>
            <a:pPr marL="0" lvl="1" eaLnBrk="0" hangingPunct="0">
              <a:defRPr/>
            </a:pPr>
            <a:r>
              <a:rPr lang="en-US" sz="3200" b="1" kern="0" dirty="0">
                <a:solidFill>
                  <a:srgbClr val="FF0000"/>
                </a:solidFill>
                <a:latin typeface="Times New Roman" pitchFamily="18" charset="0"/>
                <a:cs typeface="Times New Roman" pitchFamily="18" charset="0"/>
              </a:rPr>
              <a:t/>
            </a:r>
            <a:br>
              <a:rPr lang="en-US" sz="3200" b="1" kern="0" dirty="0">
                <a:solidFill>
                  <a:srgbClr val="FF0000"/>
                </a:solidFill>
                <a:latin typeface="Times New Roman" pitchFamily="18" charset="0"/>
                <a:cs typeface="Times New Roman" pitchFamily="18" charset="0"/>
              </a:rPr>
            </a:br>
            <a:r>
              <a:rPr lang="en-US" sz="3200" kern="0" dirty="0">
                <a:solidFill>
                  <a:schemeClr val="tx2"/>
                </a:solidFill>
                <a:latin typeface="Times New Roman" pitchFamily="18" charset="0"/>
                <a:cs typeface="Times New Roman" pitchFamily="18" charset="0"/>
              </a:rPr>
              <a:t/>
            </a:r>
            <a:br>
              <a:rPr lang="en-US" sz="3200" kern="0" dirty="0">
                <a:solidFill>
                  <a:schemeClr val="tx2"/>
                </a:solidFill>
                <a:latin typeface="Times New Roman" pitchFamily="18" charset="0"/>
                <a:cs typeface="Times New Roman" pitchFamily="18" charset="0"/>
              </a:rPr>
            </a:br>
            <a:r>
              <a:rPr lang="en-US" sz="3200" kern="0" dirty="0">
                <a:solidFill>
                  <a:schemeClr val="tx2"/>
                </a:solidFill>
              </a:rPr>
              <a:t/>
            </a:r>
            <a:br>
              <a:rPr lang="en-US" sz="3200" kern="0" dirty="0">
                <a:solidFill>
                  <a:schemeClr val="tx2"/>
                </a:solidFill>
              </a:rPr>
            </a:br>
            <a:endParaRPr lang="en-US" sz="3200" kern="0" dirty="0">
              <a:solidFill>
                <a:srgbClr val="1111FF"/>
              </a:solidFill>
            </a:endParaRPr>
          </a:p>
        </p:txBody>
      </p:sp>
      <p:cxnSp>
        <p:nvCxnSpPr>
          <p:cNvPr id="6148" name="AutoShape 30"/>
          <p:cNvCxnSpPr>
            <a:cxnSpLocks noChangeShapeType="1"/>
          </p:cNvCxnSpPr>
          <p:nvPr/>
        </p:nvCxnSpPr>
        <p:spPr bwMode="auto">
          <a:xfrm>
            <a:off x="914400" y="1143000"/>
            <a:ext cx="6858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49" name="AutoShape 31"/>
          <p:cNvCxnSpPr>
            <a:cxnSpLocks noChangeShapeType="1"/>
          </p:cNvCxnSpPr>
          <p:nvPr/>
        </p:nvCxnSpPr>
        <p:spPr bwMode="auto">
          <a:xfrm>
            <a:off x="990600" y="1981200"/>
            <a:ext cx="9906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0" name="AutoShape 32"/>
          <p:cNvCxnSpPr>
            <a:cxnSpLocks noChangeShapeType="1"/>
          </p:cNvCxnSpPr>
          <p:nvPr/>
        </p:nvCxnSpPr>
        <p:spPr bwMode="auto">
          <a:xfrm>
            <a:off x="3886200" y="5410200"/>
            <a:ext cx="17526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1" name="AutoShape 33"/>
          <p:cNvCxnSpPr>
            <a:cxnSpLocks noChangeShapeType="1"/>
          </p:cNvCxnSpPr>
          <p:nvPr/>
        </p:nvCxnSpPr>
        <p:spPr bwMode="auto">
          <a:xfrm>
            <a:off x="6019800" y="1066800"/>
            <a:ext cx="6858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2" name="AutoShape 34"/>
          <p:cNvCxnSpPr>
            <a:cxnSpLocks noChangeShapeType="1"/>
          </p:cNvCxnSpPr>
          <p:nvPr/>
        </p:nvCxnSpPr>
        <p:spPr bwMode="auto">
          <a:xfrm flipH="1">
            <a:off x="762000" y="1295400"/>
            <a:ext cx="7239000" cy="5334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3" name="AutoShape 32"/>
          <p:cNvCxnSpPr>
            <a:cxnSpLocks noChangeShapeType="1"/>
          </p:cNvCxnSpPr>
          <p:nvPr/>
        </p:nvCxnSpPr>
        <p:spPr bwMode="auto">
          <a:xfrm>
            <a:off x="3733800" y="1981200"/>
            <a:ext cx="8382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4" name="AutoShape 34"/>
          <p:cNvCxnSpPr>
            <a:cxnSpLocks noChangeShapeType="1"/>
          </p:cNvCxnSpPr>
          <p:nvPr/>
        </p:nvCxnSpPr>
        <p:spPr bwMode="auto">
          <a:xfrm flipH="1">
            <a:off x="533400" y="2133600"/>
            <a:ext cx="5181600" cy="12954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5" name="AutoShape 31"/>
          <p:cNvCxnSpPr>
            <a:cxnSpLocks noChangeShapeType="1"/>
          </p:cNvCxnSpPr>
          <p:nvPr/>
        </p:nvCxnSpPr>
        <p:spPr bwMode="auto">
          <a:xfrm>
            <a:off x="4419600" y="3657600"/>
            <a:ext cx="1981200" cy="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6156" name="AutoShape 34"/>
          <p:cNvCxnSpPr>
            <a:cxnSpLocks noChangeShapeType="1"/>
          </p:cNvCxnSpPr>
          <p:nvPr/>
        </p:nvCxnSpPr>
        <p:spPr bwMode="auto">
          <a:xfrm flipH="1">
            <a:off x="1524000" y="3810000"/>
            <a:ext cx="5181600" cy="129540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14585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Types of Microscopes</a:t>
            </a:r>
          </a:p>
        </p:txBody>
      </p:sp>
      <p:sp>
        <p:nvSpPr>
          <p:cNvPr id="3" name="Content Placeholder 2"/>
          <p:cNvSpPr>
            <a:spLocks noGrp="1"/>
          </p:cNvSpPr>
          <p:nvPr>
            <p:ph idx="1"/>
          </p:nvPr>
        </p:nvSpPr>
        <p:spPr>
          <a:xfrm>
            <a:off x="228600" y="1295400"/>
            <a:ext cx="8458200" cy="4830763"/>
          </a:xfrm>
        </p:spPr>
        <p:txBody>
          <a:bodyPr/>
          <a:lstStyle/>
          <a:p>
            <a:pPr marL="0" indent="0">
              <a:buFont typeface="Arial" charset="0"/>
              <a:buNone/>
              <a:defRPr/>
            </a:pPr>
            <a:r>
              <a:rPr lang="en-US" dirty="0" smtClean="0">
                <a:solidFill>
                  <a:srgbClr val="333333"/>
                </a:solidFill>
                <a:latin typeface="Arial" pitchFamily="34" charset="0"/>
              </a:rPr>
              <a:t>1. Light </a:t>
            </a:r>
            <a:r>
              <a:rPr lang="en-US" dirty="0" smtClean="0">
                <a:solidFill>
                  <a:srgbClr val="333333"/>
                </a:solidFill>
                <a:latin typeface="Arial" pitchFamily="34" charset="0"/>
              </a:rPr>
              <a:t>Microscope</a:t>
            </a:r>
            <a:r>
              <a:rPr lang="en-US" dirty="0" smtClean="0">
                <a:solidFill>
                  <a:srgbClr val="000000"/>
                </a:solidFill>
                <a:latin typeface="Arial" pitchFamily="34" charset="0"/>
              </a:rPr>
              <a:t> -</a:t>
            </a:r>
            <a:r>
              <a:rPr lang="en-US" sz="2800" dirty="0" smtClean="0">
                <a:solidFill>
                  <a:srgbClr val="000000"/>
                </a:solidFill>
                <a:latin typeface="Arial" pitchFamily="34" charset="0"/>
              </a:rPr>
              <a:t> </a:t>
            </a:r>
            <a:r>
              <a:rPr lang="en-US" sz="2800" dirty="0" smtClean="0">
                <a:solidFill>
                  <a:srgbClr val="000000"/>
                </a:solidFill>
                <a:latin typeface="Arial" pitchFamily="34" charset="0"/>
              </a:rPr>
              <a:t>use </a:t>
            </a:r>
            <a:r>
              <a:rPr lang="en-US" sz="2800" dirty="0" smtClean="0">
                <a:solidFill>
                  <a:srgbClr val="000000"/>
                </a:solidFill>
                <a:latin typeface="Arial" pitchFamily="34" charset="0"/>
              </a:rPr>
              <a:t>compound lenses to magnify objects. The lenses bend or refract light to make the object beneath them appear closer</a:t>
            </a:r>
            <a:r>
              <a:rPr lang="en-US" sz="2800" dirty="0" smtClean="0">
                <a:solidFill>
                  <a:srgbClr val="000000"/>
                </a:solidFill>
                <a:latin typeface="Arial" pitchFamily="34" charset="0"/>
              </a:rPr>
              <a:t>.</a:t>
            </a:r>
            <a:endParaRPr lang="en-US" dirty="0" smtClean="0">
              <a:solidFill>
                <a:srgbClr val="000000"/>
              </a:solidFill>
              <a:latin typeface="Arial" pitchFamily="34" charset="0"/>
            </a:endParaRPr>
          </a:p>
          <a:p>
            <a:pPr marL="0" indent="0">
              <a:buNone/>
            </a:pPr>
            <a:r>
              <a:rPr lang="en-US" dirty="0" smtClean="0"/>
              <a:t> 1. </a:t>
            </a:r>
            <a:r>
              <a:rPr lang="en-US" b="1" u="sng" dirty="0" smtClean="0"/>
              <a:t>Simple microscope – one lens</a:t>
            </a:r>
            <a:endParaRPr lang="en-US" dirty="0" smtClean="0"/>
          </a:p>
          <a:p>
            <a:pPr marL="0" indent="0">
              <a:buNone/>
            </a:pPr>
            <a:r>
              <a:rPr lang="en-US" sz="2400" dirty="0" smtClean="0"/>
              <a:t>              *Examples – </a:t>
            </a:r>
            <a:r>
              <a:rPr lang="en-US" sz="2400" b="1" u="sng" dirty="0" smtClean="0"/>
              <a:t>Magnifying</a:t>
            </a:r>
            <a:r>
              <a:rPr lang="en-US" sz="2400" dirty="0" smtClean="0"/>
              <a:t> glass + </a:t>
            </a:r>
            <a:r>
              <a:rPr lang="en-US" sz="2400" b="1" u="sng" dirty="0" err="1" smtClean="0"/>
              <a:t>Leeuwenhoeks</a:t>
            </a:r>
            <a:endParaRPr lang="en-US" sz="2400" b="1" u="sng" dirty="0" smtClean="0"/>
          </a:p>
          <a:p>
            <a:pPr marL="0" indent="0">
              <a:buNone/>
            </a:pPr>
            <a:endParaRPr lang="en-US" sz="2400" b="1" u="sng" dirty="0" smtClean="0"/>
          </a:p>
          <a:p>
            <a:pPr marL="0" indent="0">
              <a:buNone/>
            </a:pPr>
            <a:r>
              <a:rPr lang="en-US" dirty="0" smtClean="0"/>
              <a:t>	</a:t>
            </a:r>
            <a:endParaRPr lang="en-US" dirty="0" smtClean="0"/>
          </a:p>
          <a:p>
            <a:pPr marL="0" indent="0">
              <a:buNone/>
            </a:pPr>
            <a:endParaRPr lang="en-US" dirty="0" smtClean="0"/>
          </a:p>
          <a:p>
            <a:pPr marL="0" indent="0">
              <a:buNone/>
            </a:pPr>
            <a:r>
              <a:rPr lang="en-US" dirty="0" smtClean="0"/>
              <a:t>2</a:t>
            </a:r>
            <a:r>
              <a:rPr lang="en-US" dirty="0" smtClean="0"/>
              <a:t>. </a:t>
            </a:r>
            <a:r>
              <a:rPr lang="en-US" b="1" u="sng" dirty="0" smtClean="0"/>
              <a:t>Compound</a:t>
            </a:r>
            <a:r>
              <a:rPr lang="en-US" dirty="0" smtClean="0"/>
              <a:t> microscope – </a:t>
            </a:r>
            <a:r>
              <a:rPr lang="en-US" b="1" u="sng" dirty="0" smtClean="0"/>
              <a:t>two</a:t>
            </a:r>
            <a:r>
              <a:rPr lang="en-US" dirty="0" smtClean="0"/>
              <a:t> lenses: </a:t>
            </a:r>
          </a:p>
          <a:p>
            <a:pPr marL="0" indent="0">
              <a:buNone/>
            </a:pPr>
            <a:r>
              <a:rPr lang="en-US" dirty="0" smtClean="0"/>
              <a:t>           Ex. = </a:t>
            </a:r>
            <a:r>
              <a:rPr lang="en-US" dirty="0" smtClean="0"/>
              <a:t>ours</a:t>
            </a:r>
            <a:endParaRPr lang="en-US" dirty="0" smtClean="0"/>
          </a:p>
        </p:txBody>
      </p:sp>
      <p:pic>
        <p:nvPicPr>
          <p:cNvPr id="8196" name="Picture 2" descr="http://image1.slideserve.com/2697696/parts-of-a-compound-light-microscope-n.jpg"/>
          <p:cNvPicPr>
            <a:picLocks noChangeAspect="1" noChangeArrowheads="1"/>
          </p:cNvPicPr>
          <p:nvPr/>
        </p:nvPicPr>
        <p:blipFill>
          <a:blip r:embed="rId2" cstate="print"/>
          <a:srcRect l="29015" t="27580" r="33728"/>
          <a:stretch>
            <a:fillRect/>
          </a:stretch>
        </p:blipFill>
        <p:spPr bwMode="auto">
          <a:xfrm>
            <a:off x="7696200" y="3743326"/>
            <a:ext cx="1679575" cy="24482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3886200"/>
            <a:ext cx="1447800" cy="1018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4114800"/>
            <a:ext cx="1825625" cy="95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6400800" cy="5867400"/>
          </a:xfrm>
        </p:spPr>
        <p:txBody>
          <a:bodyPr/>
          <a:lstStyle/>
          <a:p>
            <a:pPr marL="0" indent="0">
              <a:buNone/>
            </a:pPr>
            <a:r>
              <a:rPr lang="en-US" dirty="0" smtClean="0"/>
              <a:t> *</a:t>
            </a:r>
            <a:r>
              <a:rPr lang="en-US" b="1" u="sng" dirty="0" smtClean="0"/>
              <a:t>More stuff about the compound microscope</a:t>
            </a:r>
          </a:p>
          <a:p>
            <a:pPr marL="0" indent="0">
              <a:buNone/>
            </a:pPr>
            <a:endParaRPr lang="en-US" dirty="0" smtClean="0"/>
          </a:p>
          <a:p>
            <a:pPr marL="0" indent="0">
              <a:buNone/>
            </a:pPr>
            <a:r>
              <a:rPr lang="en-US" dirty="0" smtClean="0"/>
              <a:t>     a. Real Image –</a:t>
            </a:r>
          </a:p>
          <a:p>
            <a:pPr marL="0" indent="0">
              <a:buNone/>
            </a:pPr>
            <a:r>
              <a:rPr lang="en-US" dirty="0" smtClean="0"/>
              <a:t> </a:t>
            </a:r>
            <a:r>
              <a:rPr lang="en-US" b="1" u="sng" dirty="0" smtClean="0"/>
              <a:t>Created by objective lens</a:t>
            </a:r>
          </a:p>
          <a:p>
            <a:pPr marL="0" indent="0">
              <a:buNone/>
            </a:pPr>
            <a:endParaRPr lang="en-US" b="1" u="sng" dirty="0" smtClean="0"/>
          </a:p>
          <a:p>
            <a:pPr marL="0" indent="0">
              <a:buNone/>
            </a:pPr>
            <a:endParaRPr lang="en-US" dirty="0" smtClean="0"/>
          </a:p>
          <a:p>
            <a:pPr marL="0" indent="0">
              <a:buNone/>
            </a:pPr>
            <a:r>
              <a:rPr lang="en-US" dirty="0" smtClean="0"/>
              <a:t>     b. </a:t>
            </a:r>
            <a:r>
              <a:rPr lang="en-US" b="1" u="sng" dirty="0" smtClean="0"/>
              <a:t>Virtual</a:t>
            </a:r>
            <a:r>
              <a:rPr lang="en-US" dirty="0" smtClean="0"/>
              <a:t> image – Image </a:t>
            </a:r>
          </a:p>
          <a:p>
            <a:pPr marL="0" indent="0">
              <a:buNone/>
            </a:pPr>
            <a:r>
              <a:rPr lang="en-US" b="1" u="sng" dirty="0" smtClean="0"/>
              <a:t> bouncing off mirror</a:t>
            </a:r>
            <a:r>
              <a:rPr lang="en-US" dirty="0" smtClean="0"/>
              <a:t> </a:t>
            </a:r>
          </a:p>
          <a:p>
            <a:pPr marL="0" indent="0">
              <a:buNone/>
            </a:pPr>
            <a:r>
              <a:rPr lang="en-US" dirty="0" smtClean="0"/>
              <a:t>through </a:t>
            </a:r>
            <a:r>
              <a:rPr lang="en-US" b="1" u="sng" dirty="0" smtClean="0"/>
              <a:t>eyepiece</a:t>
            </a:r>
            <a:r>
              <a:rPr lang="en-US" dirty="0" smtClean="0"/>
              <a:t> lens into the </a:t>
            </a:r>
            <a:r>
              <a:rPr lang="en-US" b="1" u="sng" dirty="0" smtClean="0"/>
              <a:t>eyeball.</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381000"/>
            <a:ext cx="2295525" cy="6031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lstStyle/>
          <a:p>
            <a:pPr marL="0" indent="0">
              <a:buNone/>
            </a:pPr>
            <a:r>
              <a:rPr lang="en-US" dirty="0" smtClean="0"/>
              <a:t> c. High </a:t>
            </a:r>
            <a:r>
              <a:rPr lang="en-US" b="1" u="sng" dirty="0" smtClean="0"/>
              <a:t>Resolution </a:t>
            </a:r>
            <a:r>
              <a:rPr lang="en-US" dirty="0" smtClean="0"/>
              <a:t>occurs with </a:t>
            </a:r>
            <a:r>
              <a:rPr lang="en-US" b="1" u="sng" dirty="0" smtClean="0"/>
              <a:t>shorter (blue) light waves.</a:t>
            </a:r>
            <a:endParaRPr lang="en-US" dirty="0" smtClean="0"/>
          </a:p>
          <a:p>
            <a:pPr marL="0" indent="0">
              <a:buNone/>
            </a:pPr>
            <a:r>
              <a:rPr lang="en-US" dirty="0" smtClean="0"/>
              <a:t>     </a:t>
            </a:r>
            <a:r>
              <a:rPr lang="en-US" dirty="0" smtClean="0">
                <a:solidFill>
                  <a:srgbClr val="5A36F4"/>
                </a:solidFill>
              </a:rPr>
              <a:t>d. Since air </a:t>
            </a:r>
            <a:r>
              <a:rPr lang="en-US" b="1" u="sng" dirty="0" smtClean="0">
                <a:solidFill>
                  <a:srgbClr val="5A36F4"/>
                </a:solidFill>
              </a:rPr>
              <a:t>refracts</a:t>
            </a:r>
            <a:r>
              <a:rPr lang="en-US" dirty="0" smtClean="0">
                <a:solidFill>
                  <a:srgbClr val="5A36F4"/>
                </a:solidFill>
              </a:rPr>
              <a:t> light, </a:t>
            </a:r>
            <a:r>
              <a:rPr lang="en-US" b="1" u="sng" dirty="0" smtClean="0">
                <a:solidFill>
                  <a:srgbClr val="5A36F4"/>
                </a:solidFill>
              </a:rPr>
              <a:t>oil</a:t>
            </a:r>
            <a:r>
              <a:rPr lang="en-US" dirty="0" smtClean="0">
                <a:solidFill>
                  <a:srgbClr val="5A36F4"/>
                </a:solidFill>
              </a:rPr>
              <a:t> between slide and </a:t>
            </a:r>
            <a:r>
              <a:rPr lang="en-US" b="1" u="sng" dirty="0" smtClean="0">
                <a:solidFill>
                  <a:srgbClr val="5A36F4"/>
                </a:solidFill>
              </a:rPr>
              <a:t>objective</a:t>
            </a:r>
            <a:r>
              <a:rPr lang="en-US" dirty="0" smtClean="0">
                <a:solidFill>
                  <a:srgbClr val="5A36F4"/>
                </a:solidFill>
              </a:rPr>
              <a:t> increases </a:t>
            </a:r>
            <a:r>
              <a:rPr lang="en-US" b="1" u="sng" dirty="0" smtClean="0">
                <a:solidFill>
                  <a:srgbClr val="5A36F4"/>
                </a:solidFill>
              </a:rPr>
              <a:t>resolution.</a:t>
            </a:r>
            <a:endParaRPr lang="en-US" dirty="0" smtClean="0">
              <a:solidFill>
                <a:srgbClr val="5A36F4"/>
              </a:solidFill>
            </a:endParaRPr>
          </a:p>
          <a:p>
            <a:pPr marL="0" indent="0">
              <a:buNone/>
            </a:pPr>
            <a:r>
              <a:rPr lang="en-US" dirty="0" smtClean="0">
                <a:solidFill>
                  <a:srgbClr val="FF0000"/>
                </a:solidFill>
              </a:rPr>
              <a:t>     e. </a:t>
            </a:r>
            <a:r>
              <a:rPr lang="en-US" b="1" dirty="0" smtClean="0">
                <a:solidFill>
                  <a:srgbClr val="FF0000"/>
                </a:solidFill>
              </a:rPr>
              <a:t>.2 </a:t>
            </a:r>
            <a:r>
              <a:rPr lang="en-US" b="1" u="sng" dirty="0" smtClean="0">
                <a:solidFill>
                  <a:srgbClr val="FF0000"/>
                </a:solidFill>
              </a:rPr>
              <a:t>Micrometer</a:t>
            </a:r>
            <a:r>
              <a:rPr lang="en-US" dirty="0" smtClean="0">
                <a:solidFill>
                  <a:srgbClr val="FF0000"/>
                </a:solidFill>
              </a:rPr>
              <a:t> is the limit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3429000"/>
            <a:ext cx="6610350" cy="3089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572000"/>
            <a:ext cx="3038475"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descr="http://academic.pgcc.edu/~kroberts/Lecture/Chapter%204/04-05_OilImmersion_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
            <a:ext cx="8534400"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8585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840</Words>
  <Application>Microsoft Office PowerPoint</Application>
  <PresentationFormat>On-screen Show (4:3)</PresentationFormat>
  <Paragraphs>152</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Terms  1.)Magnification – ability of Microscope to enlarge image of object – up to 2000X   </vt:lpstr>
      <vt:lpstr>Slide 3</vt:lpstr>
      <vt:lpstr>Slide 4</vt:lpstr>
      <vt:lpstr>Slide 5</vt:lpstr>
      <vt:lpstr>Types of Microscopes</vt:lpstr>
      <vt:lpstr>Slide 7</vt:lpstr>
      <vt:lpstr>Slide 8</vt:lpstr>
      <vt:lpstr>Slide 9</vt:lpstr>
      <vt:lpstr>2. Stereoscope</vt:lpstr>
      <vt:lpstr>Slide 11</vt:lpstr>
      <vt:lpstr>Slide 12</vt:lpstr>
      <vt:lpstr>Slide 13</vt:lpstr>
      <vt:lpstr>Slide 14</vt:lpstr>
      <vt:lpstr>TEM Micrographs</vt:lpstr>
      <vt:lpstr>Magnification </vt:lpstr>
      <vt:lpstr>Slide 17</vt:lpstr>
      <vt:lpstr>Slide 18</vt:lpstr>
      <vt:lpstr>Troubleshooting</vt:lpstr>
      <vt:lpstr>Slide 20</vt:lpstr>
      <vt:lpstr>Unit of Measure</vt:lpstr>
      <vt:lpstr>Calculate Field of View</vt:lpstr>
      <vt:lpstr>Calculate Size of Specimen</vt:lpstr>
      <vt:lpstr>Microscope Rules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Kendrick and Lindsey</dc:creator>
  <cp:lastModifiedBy>Lindsey and Kendrick</cp:lastModifiedBy>
  <cp:revision>106</cp:revision>
  <cp:lastPrinted>2015-12-15T13:44:13Z</cp:lastPrinted>
  <dcterms:created xsi:type="dcterms:W3CDTF">2010-09-13T00:29:46Z</dcterms:created>
  <dcterms:modified xsi:type="dcterms:W3CDTF">2017-10-17T00:10:19Z</dcterms:modified>
</cp:coreProperties>
</file>